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48" r:id="rId2"/>
    <p:sldMasterId id="2147483655" r:id="rId3"/>
  </p:sldMasterIdLst>
  <p:notesMasterIdLst>
    <p:notesMasterId r:id="rId33"/>
  </p:notesMasterIdLst>
  <p:handoutMasterIdLst>
    <p:handoutMasterId r:id="rId34"/>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EAEDEE2F-FE62-4F15-BD81-A4452D3B4BB2}">
          <p14:sldIdLst>
            <p14:sldId id="256"/>
            <p14:sldId id="257"/>
            <p14:sldId id="258"/>
            <p14:sldId id="259"/>
            <p14:sldId id="260"/>
            <p14:sldId id="261"/>
            <p14:sldId id="262"/>
            <p14:sldId id="263"/>
            <p14:sldId id="264"/>
            <p14:sldId id="265"/>
            <p14:sldId id="266"/>
            <p14:sldId id="267"/>
            <p14:sldId id="268"/>
            <p14:sldId id="269"/>
            <p14:sldId id="270"/>
            <p14:sldId id="271"/>
            <p14:sldId id="276"/>
            <p14:sldId id="277"/>
            <p14:sldId id="278"/>
            <p14:sldId id="279"/>
            <p14:sldId id="280"/>
            <p14:sldId id="281"/>
            <p14:sldId id="282"/>
            <p14:sldId id="283"/>
            <p14:sldId id="284"/>
            <p14:sldId id="285"/>
            <p14:sldId id="286"/>
            <p14:sldId id="287"/>
            <p14:sldId id="28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8778" autoAdjust="0"/>
  </p:normalViewPr>
  <p:slideViewPr>
    <p:cSldViewPr snapToGrid="0">
      <p:cViewPr varScale="1">
        <p:scale>
          <a:sx n="95" d="100"/>
          <a:sy n="95" d="100"/>
        </p:scale>
        <p:origin x="1080" y="84"/>
      </p:cViewPr>
      <p:guideLst/>
    </p:cSldViewPr>
  </p:slideViewPr>
  <p:notesTextViewPr>
    <p:cViewPr>
      <p:scale>
        <a:sx n="1" d="1"/>
        <a:sy n="1" d="1"/>
      </p:scale>
      <p:origin x="0" y="0"/>
    </p:cViewPr>
  </p:notesTextViewPr>
  <p:notesViewPr>
    <p:cSldViewPr snapToGrid="0">
      <p:cViewPr varScale="1">
        <p:scale>
          <a:sx n="92" d="100"/>
          <a:sy n="92" d="100"/>
        </p:scale>
        <p:origin x="37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431F17-5FB9-445D-B99F-8B1C6B10A131}" type="datetimeFigureOut">
              <a:rPr lang="ko-KR" altLang="en-US" smtClean="0"/>
              <a:t>2020-04-12</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5931B-0C95-483C-A767-B3874A0672FC}" type="slidenum">
              <a:rPr lang="ko-KR" altLang="en-US" smtClean="0"/>
              <a:t>‹#›</a:t>
            </a:fld>
            <a:endParaRPr lang="ko-KR" altLang="en-US"/>
          </a:p>
        </p:txBody>
      </p:sp>
    </p:spTree>
    <p:extLst>
      <p:ext uri="{BB962C8B-B14F-4D97-AF65-F5344CB8AC3E}">
        <p14:creationId xmlns:p14="http://schemas.microsoft.com/office/powerpoint/2010/main" val="4018488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4AEE1-2EFF-43BF-B10E-CF18898F8E52}" type="datetimeFigureOut">
              <a:rPr lang="ko-KR" altLang="en-US" smtClean="0"/>
              <a:t>2020-04-11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923BB-5596-4F4E-AAAF-6562967901EE}" type="slidenum">
              <a:rPr lang="ko-KR" altLang="en-US" smtClean="0"/>
              <a:t>‹#›</a:t>
            </a:fld>
            <a:endParaRPr lang="ko-KR" altLang="en-US"/>
          </a:p>
        </p:txBody>
      </p:sp>
    </p:spTree>
    <p:extLst>
      <p:ext uri="{BB962C8B-B14F-4D97-AF65-F5344CB8AC3E}">
        <p14:creationId xmlns:p14="http://schemas.microsoft.com/office/powerpoint/2010/main" val="80138044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미분 </a:t>
            </a:r>
            <a:r>
              <a:rPr lang="en-US" altLang="ko-KR" dirty="0" smtClean="0"/>
              <a:t>: Sensitivity?</a:t>
            </a:r>
          </a:p>
          <a:p>
            <a:r>
              <a:rPr lang="ko-KR" altLang="en-US" dirty="0" smtClean="0"/>
              <a:t>직교</a:t>
            </a:r>
            <a:r>
              <a:rPr lang="en-US" altLang="ko-KR" baseline="0" dirty="0" smtClean="0"/>
              <a:t> </a:t>
            </a:r>
            <a:r>
              <a:rPr lang="ko-KR" altLang="en-US" baseline="0" dirty="0" smtClean="0"/>
              <a:t>벡터 </a:t>
            </a:r>
            <a:r>
              <a:rPr lang="en-US" altLang="ko-KR" baseline="0" dirty="0" smtClean="0"/>
              <a:t>: Direction with intensity?</a:t>
            </a:r>
            <a:endParaRPr lang="ko-KR" altLang="en-US" dirty="0"/>
          </a:p>
        </p:txBody>
      </p:sp>
      <p:sp>
        <p:nvSpPr>
          <p:cNvPr id="4" name="슬라이드 번호 개체 틀 3"/>
          <p:cNvSpPr>
            <a:spLocks noGrp="1"/>
          </p:cNvSpPr>
          <p:nvPr>
            <p:ph type="sldNum" sz="quarter" idx="10"/>
          </p:nvPr>
        </p:nvSpPr>
        <p:spPr/>
        <p:txBody>
          <a:bodyPr/>
          <a:lstStyle/>
          <a:p>
            <a:fld id="{CB6923BB-5596-4F4E-AAAF-6562967901EE}" type="slidenum">
              <a:rPr lang="ko-KR" altLang="en-US" smtClean="0"/>
              <a:t>7</a:t>
            </a:fld>
            <a:endParaRPr lang="ko-KR" altLang="en-US"/>
          </a:p>
        </p:txBody>
      </p:sp>
    </p:spTree>
    <p:extLst>
      <p:ext uri="{BB962C8B-B14F-4D97-AF65-F5344CB8AC3E}">
        <p14:creationId xmlns:p14="http://schemas.microsoft.com/office/powerpoint/2010/main" val="387975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https://ai.googleblog.com/2018/03/the-building-blocks-of-interpretability.html</a:t>
            </a:r>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CB6923BB-5596-4F4E-AAAF-6562967901EE}" type="slidenum">
              <a:rPr lang="ko-KR" altLang="en-US" smtClean="0"/>
              <a:t>18</a:t>
            </a:fld>
            <a:endParaRPr lang="ko-KR" altLang="en-US"/>
          </a:p>
        </p:txBody>
      </p:sp>
    </p:spTree>
    <p:extLst>
      <p:ext uri="{BB962C8B-B14F-4D97-AF65-F5344CB8AC3E}">
        <p14:creationId xmlns:p14="http://schemas.microsoft.com/office/powerpoint/2010/main" val="125058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B6923BB-5596-4F4E-AAAF-6562967901EE}" type="slidenum">
              <a:rPr lang="ko-KR" altLang="en-US" smtClean="0"/>
              <a:t>23</a:t>
            </a:fld>
            <a:endParaRPr lang="ko-KR" altLang="en-US"/>
          </a:p>
        </p:txBody>
      </p:sp>
    </p:spTree>
    <p:extLst>
      <p:ext uri="{BB962C8B-B14F-4D97-AF65-F5344CB8AC3E}">
        <p14:creationId xmlns:p14="http://schemas.microsoft.com/office/powerpoint/2010/main" val="2831370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B6923BB-5596-4F4E-AAAF-6562967901EE}" type="slidenum">
              <a:rPr lang="ko-KR" altLang="en-US" smtClean="0"/>
              <a:t>28</a:t>
            </a:fld>
            <a:endParaRPr lang="ko-KR" altLang="en-US"/>
          </a:p>
        </p:txBody>
      </p:sp>
    </p:spTree>
    <p:extLst>
      <p:ext uri="{BB962C8B-B14F-4D97-AF65-F5344CB8AC3E}">
        <p14:creationId xmlns:p14="http://schemas.microsoft.com/office/powerpoint/2010/main" val="266117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0060188F-4BAE-4348-A1BB-5E3A4C871672}" type="datetimeFigureOut">
              <a:rPr lang="ko-KR" altLang="en-US" smtClean="0"/>
              <a:t>2020-04-11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0F013B3-0776-473D-B724-FD44F4F6E80F}" type="slidenum">
              <a:rPr lang="ko-KR" altLang="en-US" smtClean="0"/>
              <a:t>‹#›</a:t>
            </a:fld>
            <a:endParaRPr lang="ko-KR" altLang="en-US"/>
          </a:p>
        </p:txBody>
      </p:sp>
    </p:spTree>
    <p:extLst>
      <p:ext uri="{BB962C8B-B14F-4D97-AF65-F5344CB8AC3E}">
        <p14:creationId xmlns:p14="http://schemas.microsoft.com/office/powerpoint/2010/main" val="42793784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마스터 제목 스타일 편집</a:t>
            </a:r>
            <a:endParaRPr lang="ko-KR" altLang="en-US" dirty="0"/>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35774434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6036FDF-03C6-4DBA-8CA8-D19921CBD3D2}" type="datetimeFigureOut">
              <a:rPr lang="ko-KR" altLang="en-US" smtClean="0"/>
              <a:t>2020-04-12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5A99214-D03C-4B15-9FFE-63A24A4C47D1}" type="slidenum">
              <a:rPr lang="ko-KR" altLang="en-US" smtClean="0"/>
              <a:t>‹#›</a:t>
            </a:fld>
            <a:endParaRPr lang="ko-KR" altLang="en-US"/>
          </a:p>
        </p:txBody>
      </p:sp>
      <p:sp>
        <p:nvSpPr>
          <p:cNvPr id="6" name="내용 개체 틀 2"/>
          <p:cNvSpPr>
            <a:spLocks noGrp="1"/>
          </p:cNvSpPr>
          <p:nvPr>
            <p:ph idx="1"/>
          </p:nvPr>
        </p:nvSpPr>
        <p:spPr>
          <a:xfrm>
            <a:off x="838200" y="1825625"/>
            <a:ext cx="10515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35079843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6036FDF-03C6-4DBA-8CA8-D19921CBD3D2}" type="datetimeFigureOut">
              <a:rPr lang="ko-KR" altLang="en-US" smtClean="0"/>
              <a:t>2020-04-12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5A99214-D03C-4B15-9FFE-63A24A4C47D1}" type="slidenum">
              <a:rPr lang="ko-KR" altLang="en-US" smtClean="0"/>
              <a:t>‹#›</a:t>
            </a:fld>
            <a:endParaRPr lang="ko-KR" altLang="en-US"/>
          </a:p>
        </p:txBody>
      </p:sp>
      <p:sp>
        <p:nvSpPr>
          <p:cNvPr id="6" name="내용 개체 틀 2"/>
          <p:cNvSpPr>
            <a:spLocks noGrp="1"/>
          </p:cNvSpPr>
          <p:nvPr>
            <p:ph idx="1"/>
          </p:nvPr>
        </p:nvSpPr>
        <p:spPr>
          <a:xfrm>
            <a:off x="838200" y="1825625"/>
            <a:ext cx="10515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Tree>
    <p:extLst>
      <p:ext uri="{BB962C8B-B14F-4D97-AF65-F5344CB8AC3E}">
        <p14:creationId xmlns:p14="http://schemas.microsoft.com/office/powerpoint/2010/main" val="9744489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8A1D6-5DC6-4ADA-A0F2-A40480598D69}" type="datetimeFigureOut">
              <a:rPr lang="ko-KR" altLang="en-US" smtClean="0"/>
              <a:t>2020-04-11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A18E6D-5BBF-43D5-9702-22B9829D5755}" type="slidenum">
              <a:rPr lang="ko-KR" altLang="en-US" smtClean="0"/>
              <a:t>‹#›</a:t>
            </a:fld>
            <a:endParaRPr lang="ko-KR" altLang="en-US"/>
          </a:p>
        </p:txBody>
      </p:sp>
    </p:spTree>
    <p:extLst>
      <p:ext uri="{BB962C8B-B14F-4D97-AF65-F5344CB8AC3E}">
        <p14:creationId xmlns:p14="http://schemas.microsoft.com/office/powerpoint/2010/main" val="3682141034"/>
      </p:ext>
    </p:extLst>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013B3-0776-473D-B724-FD44F4F6E80F}" type="slidenum">
              <a:rPr lang="ko-KR" altLang="en-US" smtClean="0"/>
              <a:t>‹#›</a:t>
            </a:fld>
            <a:endParaRPr lang="ko-KR" altLang="en-US"/>
          </a:p>
        </p:txBody>
      </p:sp>
      <p:sp>
        <p:nvSpPr>
          <p:cNvPr id="9" name="날짜 개체 틀 3"/>
          <p:cNvSpPr txBox="1">
            <a:spLocks/>
          </p:cNvSpPr>
          <p:nvPr userDrawn="1"/>
        </p:nvSpPr>
        <p:spPr>
          <a:xfrm>
            <a:off x="0" y="6492875"/>
            <a:ext cx="8301162"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Interpretability Beyond Feature Attribution: Quantitative Testing with Concept Activation Vectors, ICML 2018</a:t>
            </a:r>
            <a:endParaRPr lang="ko-KR" altLang="en-US" dirty="0"/>
          </a:p>
        </p:txBody>
      </p:sp>
    </p:spTree>
    <p:extLst>
      <p:ext uri="{BB962C8B-B14F-4D97-AF65-F5344CB8AC3E}">
        <p14:creationId xmlns:p14="http://schemas.microsoft.com/office/powerpoint/2010/main" val="930532920"/>
      </p:ext>
    </p:extLst>
  </p:cSld>
  <p:clrMap bg1="lt1" tx1="dk1" bg2="lt2" tx2="dk2" accent1="accent1" accent2="accent2" accent3="accent3" accent4="accent4" accent5="accent5" accent6="accent6" hlink="hlink" folHlink="folHlink"/>
  <p:sldLayoutIdLst>
    <p:sldLayoutId id="2147483650" r:id="rId1"/>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36FDF-03C6-4DBA-8CA8-D19921CBD3D2}" type="datetimeFigureOut">
              <a:rPr lang="ko-KR" altLang="en-US" smtClean="0"/>
              <a:t>2020-04-12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99214-D03C-4B15-9FFE-63A24A4C47D1}" type="slidenum">
              <a:rPr lang="ko-KR" altLang="en-US" smtClean="0"/>
              <a:t>‹#›</a:t>
            </a:fld>
            <a:endParaRPr lang="ko-KR" altLang="en-US"/>
          </a:p>
        </p:txBody>
      </p:sp>
      <p:sp>
        <p:nvSpPr>
          <p:cNvPr id="7" name="날짜 개체 틀 3"/>
          <p:cNvSpPr txBox="1">
            <a:spLocks/>
          </p:cNvSpPr>
          <p:nvPr userDrawn="1"/>
        </p:nvSpPr>
        <p:spPr>
          <a:xfrm>
            <a:off x="0" y="6492875"/>
            <a:ext cx="8301162"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smtClean="0"/>
              <a:t>The Building Blocks of Interpretability, Distill, 2018.</a:t>
            </a:r>
            <a:endParaRPr lang="ko-KR" altLang="en-US" dirty="0"/>
          </a:p>
        </p:txBody>
      </p:sp>
    </p:spTree>
    <p:extLst>
      <p:ext uri="{BB962C8B-B14F-4D97-AF65-F5344CB8AC3E}">
        <p14:creationId xmlns:p14="http://schemas.microsoft.com/office/powerpoint/2010/main" val="139899712"/>
      </p:ext>
    </p:extLst>
  </p:cSld>
  <p:clrMap bg1="lt1" tx1="dk1" bg2="lt2" tx2="dk2" accent1="accent1" accent2="accent2" accent3="accent3" accent4="accent4" accent5="accent5" accent6="accent6" hlink="hlink" folHlink="folHlink"/>
  <p:sldLayoutIdLst>
    <p:sldLayoutId id="2147483656" r:id="rId1"/>
    <p:sldLayoutId id="2147483657" r:id="rId2"/>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62000" y="1122363"/>
            <a:ext cx="10668000" cy="2387600"/>
          </a:xfrm>
        </p:spPr>
        <p:txBody>
          <a:bodyPr>
            <a:normAutofit fontScale="90000"/>
          </a:bodyPr>
          <a:lstStyle/>
          <a:p>
            <a:r>
              <a:rPr lang="en-US" altLang="ko-KR" b="1" dirty="0" smtClean="0"/>
              <a:t>Supervised visual recognition: Understanding deep CNN</a:t>
            </a:r>
            <a:endParaRPr lang="ko-KR" altLang="en-US" dirty="0"/>
          </a:p>
        </p:txBody>
      </p:sp>
      <p:sp>
        <p:nvSpPr>
          <p:cNvPr id="3" name="부제목 2"/>
          <p:cNvSpPr>
            <a:spLocks noGrp="1"/>
          </p:cNvSpPr>
          <p:nvPr>
            <p:ph type="subTitle" idx="1"/>
          </p:nvPr>
        </p:nvSpPr>
        <p:spPr>
          <a:xfrm>
            <a:off x="762001" y="3984871"/>
            <a:ext cx="10668000" cy="1541989"/>
          </a:xfrm>
        </p:spPr>
        <p:txBody>
          <a:bodyPr>
            <a:normAutofit fontScale="92500" lnSpcReduction="20000"/>
          </a:bodyPr>
          <a:lstStyle/>
          <a:p>
            <a:pPr marL="457200" indent="-457200" algn="l">
              <a:buAutoNum type="arabicPeriod"/>
            </a:pPr>
            <a:r>
              <a:rPr lang="en-US" altLang="ko-KR" sz="1600" dirty="0" smtClean="0"/>
              <a:t>Interpretability Beyond Feature Attribution: Quantitative Testing with Concept Activation Vectors (TCAV), ICML 2018</a:t>
            </a:r>
            <a:br>
              <a:rPr lang="en-US" altLang="ko-KR" sz="1600" dirty="0" smtClean="0"/>
            </a:br>
            <a:endParaRPr lang="en-US" altLang="ko-KR" sz="1600" dirty="0" smtClean="0"/>
          </a:p>
          <a:p>
            <a:pPr marL="457200" indent="-457200" algn="l">
              <a:buAutoNum type="arabicPeriod"/>
            </a:pPr>
            <a:r>
              <a:rPr lang="en-US" altLang="ko-KR" sz="1600" dirty="0" smtClean="0"/>
              <a:t>The Building Blocks of Interpretability</a:t>
            </a:r>
          </a:p>
          <a:p>
            <a:endParaRPr lang="en-US" altLang="ko-KR" dirty="0"/>
          </a:p>
          <a:p>
            <a:r>
              <a:rPr lang="en-US" altLang="ko-KR" dirty="0" err="1" smtClean="0"/>
              <a:t>Hyoungsung</a:t>
            </a:r>
            <a:r>
              <a:rPr lang="en-US" altLang="ko-KR" dirty="0" smtClean="0"/>
              <a:t> Kim</a:t>
            </a:r>
            <a:endParaRPr lang="ko-KR" altLang="en-US" dirty="0" smtClean="0"/>
          </a:p>
          <a:p>
            <a:endParaRPr lang="en-US" altLang="ko-KR" dirty="0" smtClean="0"/>
          </a:p>
        </p:txBody>
      </p:sp>
    </p:spTree>
    <p:extLst>
      <p:ext uri="{BB962C8B-B14F-4D97-AF65-F5344CB8AC3E}">
        <p14:creationId xmlns:p14="http://schemas.microsoft.com/office/powerpoint/2010/main" val="1445567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56362" y="951419"/>
            <a:ext cx="11735638" cy="967816"/>
          </a:xfrm>
        </p:spPr>
        <p:txBody>
          <a:bodyPr>
            <a:normAutofit fontScale="85000" lnSpcReduction="20000"/>
          </a:bodyPr>
          <a:lstStyle/>
          <a:p>
            <a:r>
              <a:rPr lang="en-US" altLang="ko-KR" dirty="0" smtClean="0"/>
              <a:t>The learned CAVs </a:t>
            </a:r>
            <a:r>
              <a:rPr lang="en-US" altLang="ko-KR" dirty="0" smtClean="0"/>
              <a:t>are </a:t>
            </a:r>
            <a:r>
              <a:rPr lang="en-US" altLang="ko-KR" dirty="0" smtClean="0"/>
              <a:t>aligned with the intended concepts of interest?</a:t>
            </a:r>
          </a:p>
          <a:p>
            <a:pPr lvl="1"/>
            <a:r>
              <a:rPr lang="en-US" altLang="ko-KR" dirty="0" smtClean="0"/>
              <a:t>Sort CAVs using cosine similarity</a:t>
            </a:r>
          </a:p>
          <a:p>
            <a:pPr lvl="1"/>
            <a:r>
              <a:rPr lang="en-US" altLang="ko-KR" dirty="0" smtClean="0"/>
              <a:t>Cosine similarity : If cosine value of each vector is close to 1, then each vector is similar</a:t>
            </a:r>
          </a:p>
          <a:p>
            <a:pPr lvl="1"/>
            <a:endParaRPr lang="en-US" altLang="ko-KR" dirty="0" smtClean="0"/>
          </a:p>
          <a:p>
            <a:pPr lvl="1"/>
            <a:endParaRPr lang="ko-KR" altLang="en-US" dirty="0"/>
          </a:p>
        </p:txBody>
      </p:sp>
      <p:sp>
        <p:nvSpPr>
          <p:cNvPr id="6"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Validation</a:t>
            </a:r>
            <a:endParaRPr lang="ko-KR" altLang="en-US" dirty="0"/>
          </a:p>
        </p:txBody>
      </p:sp>
      <p:pic>
        <p:nvPicPr>
          <p:cNvPr id="7" name="그림 6"/>
          <p:cNvPicPr>
            <a:picLocks noChangeAspect="1"/>
          </p:cNvPicPr>
          <p:nvPr/>
        </p:nvPicPr>
        <p:blipFill>
          <a:blip r:embed="rId2"/>
          <a:stretch>
            <a:fillRect/>
          </a:stretch>
        </p:blipFill>
        <p:spPr>
          <a:xfrm>
            <a:off x="2288669" y="1919234"/>
            <a:ext cx="7534275" cy="2705100"/>
          </a:xfrm>
          <a:prstGeom prst="rect">
            <a:avLst/>
          </a:prstGeom>
        </p:spPr>
      </p:pic>
      <p:sp>
        <p:nvSpPr>
          <p:cNvPr id="8" name="TextBox 7"/>
          <p:cNvSpPr txBox="1"/>
          <p:nvPr/>
        </p:nvSpPr>
        <p:spPr>
          <a:xfrm>
            <a:off x="4510453" y="4470446"/>
            <a:ext cx="3627455" cy="307777"/>
          </a:xfrm>
          <a:prstGeom prst="rect">
            <a:avLst/>
          </a:prstGeom>
          <a:noFill/>
        </p:spPr>
        <p:txBody>
          <a:bodyPr wrap="square" rtlCol="0">
            <a:spAutoFit/>
          </a:bodyPr>
          <a:lstStyle/>
          <a:p>
            <a:pPr algn="ctr"/>
            <a:r>
              <a:rPr lang="en-US" altLang="ko-KR" sz="1400" dirty="0" smtClean="0"/>
              <a:t>Sorted imaged by concept</a:t>
            </a:r>
            <a:endParaRPr lang="ko-KR" altLang="en-US" sz="1400" dirty="0"/>
          </a:p>
        </p:txBody>
      </p:sp>
      <p:sp>
        <p:nvSpPr>
          <p:cNvPr id="9" name="내용 개체 틀 2"/>
          <p:cNvSpPr txBox="1">
            <a:spLocks/>
          </p:cNvSpPr>
          <p:nvPr/>
        </p:nvSpPr>
        <p:spPr>
          <a:xfrm>
            <a:off x="456362" y="4890373"/>
            <a:ext cx="11735638" cy="1761636"/>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smtClean="0"/>
              <a:t>Left : Striped imaged with CEO concept</a:t>
            </a:r>
          </a:p>
          <a:p>
            <a:pPr lvl="1"/>
            <a:r>
              <a:rPr lang="en-US" altLang="ko-KR" sz="2000" dirty="0" smtClean="0"/>
              <a:t>Writer said these may related to the ties or the suits that a CEO may wear</a:t>
            </a:r>
          </a:p>
          <a:p>
            <a:r>
              <a:rPr lang="en-US" altLang="ko-KR" sz="2000" dirty="0" smtClean="0"/>
              <a:t>Right : Necktie images with model women concept</a:t>
            </a:r>
            <a:endParaRPr lang="en-US" altLang="ko-KR" sz="2000" dirty="0"/>
          </a:p>
        </p:txBody>
      </p:sp>
    </p:spTree>
    <p:extLst>
      <p:ext uri="{BB962C8B-B14F-4D97-AF65-F5344CB8AC3E}">
        <p14:creationId xmlns:p14="http://schemas.microsoft.com/office/powerpoint/2010/main" val="582467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Insight and bias</a:t>
            </a:r>
            <a:endParaRPr lang="ko-KR" altLang="en-US" dirty="0"/>
          </a:p>
        </p:txBody>
      </p:sp>
      <p:sp>
        <p:nvSpPr>
          <p:cNvPr id="5" name="내용 개체 틀 2"/>
          <p:cNvSpPr txBox="1">
            <a:spLocks/>
          </p:cNvSpPr>
          <p:nvPr/>
        </p:nvSpPr>
        <p:spPr>
          <a:xfrm>
            <a:off x="456362" y="951419"/>
            <a:ext cx="6868886" cy="475447"/>
          </a:xfrm>
          <a:prstGeom prst="rect">
            <a:avLst/>
          </a:prstGeom>
        </p:spPr>
        <p:txBody>
          <a:bodyPr vert="horz" lIns="91440" tIns="45720" rIns="91440" bIns="45720" rtlCol="0">
            <a:normAutofit fontScale="850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t>Gaining Insight and discover bias Using TCAV</a:t>
            </a:r>
            <a:endParaRPr lang="ko-KR" altLang="en-US" dirty="0"/>
          </a:p>
        </p:txBody>
      </p:sp>
      <p:pic>
        <p:nvPicPr>
          <p:cNvPr id="8" name="그림 7"/>
          <p:cNvPicPr>
            <a:picLocks noChangeAspect="1"/>
          </p:cNvPicPr>
          <p:nvPr/>
        </p:nvPicPr>
        <p:blipFill>
          <a:blip r:embed="rId2"/>
          <a:stretch>
            <a:fillRect/>
          </a:stretch>
        </p:blipFill>
        <p:spPr>
          <a:xfrm>
            <a:off x="7949380" y="427056"/>
            <a:ext cx="3904623" cy="2996571"/>
          </a:xfrm>
          <a:prstGeom prst="rect">
            <a:avLst/>
          </a:prstGeom>
        </p:spPr>
      </p:pic>
      <p:pic>
        <p:nvPicPr>
          <p:cNvPr id="9" name="그림 8"/>
          <p:cNvPicPr>
            <a:picLocks noChangeAspect="1"/>
          </p:cNvPicPr>
          <p:nvPr/>
        </p:nvPicPr>
        <p:blipFill>
          <a:blip r:embed="rId3"/>
          <a:stretch>
            <a:fillRect/>
          </a:stretch>
        </p:blipFill>
        <p:spPr>
          <a:xfrm>
            <a:off x="8062546" y="3520935"/>
            <a:ext cx="3791457" cy="2780774"/>
          </a:xfrm>
          <a:prstGeom prst="rect">
            <a:avLst/>
          </a:prstGeom>
        </p:spPr>
      </p:pic>
      <p:sp>
        <p:nvSpPr>
          <p:cNvPr id="10" name="TextBox 9"/>
          <p:cNvSpPr txBox="1"/>
          <p:nvPr/>
        </p:nvSpPr>
        <p:spPr>
          <a:xfrm>
            <a:off x="8250054" y="6399017"/>
            <a:ext cx="3416440" cy="461665"/>
          </a:xfrm>
          <a:prstGeom prst="rect">
            <a:avLst/>
          </a:prstGeom>
          <a:noFill/>
        </p:spPr>
        <p:txBody>
          <a:bodyPr wrap="square" rtlCol="0">
            <a:spAutoFit/>
          </a:bodyPr>
          <a:lstStyle/>
          <a:p>
            <a:pPr algn="ctr"/>
            <a:r>
              <a:rPr lang="en-US" altLang="ko-KR" sz="1200" dirty="0" smtClean="0"/>
              <a:t>Result of </a:t>
            </a:r>
            <a:r>
              <a:rPr lang="en-US" altLang="ko-KR" sz="1200" dirty="0" err="1" smtClean="0"/>
              <a:t>googleNet</a:t>
            </a:r>
            <a:r>
              <a:rPr lang="en-US" altLang="ko-KR" sz="1200" dirty="0" smtClean="0"/>
              <a:t> and Inception V3</a:t>
            </a:r>
          </a:p>
          <a:p>
            <a:pPr algn="ctr"/>
            <a:r>
              <a:rPr lang="en-US" altLang="ko-KR" sz="1200" dirty="0" smtClean="0"/>
              <a:t>Given image, get concept and TCAVs</a:t>
            </a:r>
            <a:endParaRPr lang="ko-KR" altLang="en-US" sz="1200" dirty="0"/>
          </a:p>
        </p:txBody>
      </p:sp>
      <p:sp>
        <p:nvSpPr>
          <p:cNvPr id="11" name="직사각형 10"/>
          <p:cNvSpPr/>
          <p:nvPr/>
        </p:nvSpPr>
        <p:spPr>
          <a:xfrm>
            <a:off x="8062546" y="1949380"/>
            <a:ext cx="2036047" cy="1474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8062546" y="4908461"/>
            <a:ext cx="2036047" cy="1474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391886" y="2552281"/>
            <a:ext cx="7165609" cy="2215991"/>
          </a:xfrm>
          <a:prstGeom prst="rect">
            <a:avLst/>
          </a:prstGeom>
          <a:noFill/>
        </p:spPr>
        <p:txBody>
          <a:bodyPr wrap="square" rtlCol="0">
            <a:spAutoFit/>
          </a:bodyPr>
          <a:lstStyle/>
          <a:p>
            <a:pPr marL="800100" lvl="1" indent="-342900">
              <a:buFont typeface="Arial" panose="020B0604020202020204" pitchFamily="34" charset="0"/>
              <a:buChar char="•"/>
            </a:pPr>
            <a:r>
              <a:rPr lang="en-US" altLang="ko-KR" sz="2000" dirty="0" smtClean="0"/>
              <a:t>We can recognize which concept is important</a:t>
            </a:r>
            <a:br>
              <a:rPr lang="en-US" altLang="ko-KR" sz="2000" dirty="0" smtClean="0"/>
            </a:br>
            <a:r>
              <a:rPr lang="en-US" altLang="ko-KR" sz="2000" dirty="0" smtClean="0"/>
              <a:t>(e.g. Red color of fire engine, stripes of zebra)</a:t>
            </a:r>
            <a:br>
              <a:rPr lang="en-US" altLang="ko-KR" sz="2000" dirty="0" smtClean="0"/>
            </a:br>
            <a:endParaRPr lang="en-US" altLang="ko-KR" sz="2000" dirty="0" smtClean="0"/>
          </a:p>
          <a:p>
            <a:pPr marL="800100" lvl="1" indent="-342900">
              <a:buFont typeface="Arial" panose="020B0604020202020204" pitchFamily="34" charset="0"/>
              <a:buChar char="•"/>
            </a:pPr>
            <a:r>
              <a:rPr lang="en-US" altLang="ko-KR" sz="2000" dirty="0" smtClean="0"/>
              <a:t>We can recognize this network is sensitive to gender and race despite not being implicitly trained with these</a:t>
            </a:r>
          </a:p>
          <a:p>
            <a:pPr marL="285750" indent="-285750">
              <a:buFont typeface="Arial" panose="020B0604020202020204" pitchFamily="34" charset="0"/>
              <a:buChar char="•"/>
            </a:pPr>
            <a:endParaRPr lang="ko-KR" altLang="en-US" dirty="0"/>
          </a:p>
        </p:txBody>
      </p:sp>
    </p:spTree>
    <p:extLst>
      <p:ext uri="{BB962C8B-B14F-4D97-AF65-F5344CB8AC3E}">
        <p14:creationId xmlns:p14="http://schemas.microsoft.com/office/powerpoint/2010/main" val="814360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TCAV For Where Concepts Are Learned</a:t>
            </a:r>
            <a:endParaRPr lang="ko-KR" altLang="en-US" dirty="0"/>
          </a:p>
        </p:txBody>
      </p:sp>
      <p:sp>
        <p:nvSpPr>
          <p:cNvPr id="5" name="내용 개체 틀 2"/>
          <p:cNvSpPr txBox="1">
            <a:spLocks/>
          </p:cNvSpPr>
          <p:nvPr/>
        </p:nvSpPr>
        <p:spPr>
          <a:xfrm>
            <a:off x="456361" y="951419"/>
            <a:ext cx="11239919" cy="1028106"/>
          </a:xfrm>
          <a:prstGeom prst="rect">
            <a:avLst/>
          </a:prstGeom>
        </p:spPr>
        <p:txBody>
          <a:bodyPr vert="horz" lIns="91440" tIns="45720" rIns="91440" bIns="45720" rtlCol="0">
            <a:normAutofit fontScale="70000" lnSpcReduction="2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t>Common sense</a:t>
            </a:r>
          </a:p>
          <a:p>
            <a:pPr lvl="1"/>
            <a:r>
              <a:rPr lang="en-US" altLang="ko-KR" dirty="0" smtClean="0"/>
              <a:t>Lower layers operate as lower level feature detectors(e.g. edges)</a:t>
            </a:r>
          </a:p>
          <a:p>
            <a:pPr lvl="1"/>
            <a:r>
              <a:rPr lang="en-US" altLang="ko-KR" dirty="0" smtClean="0"/>
              <a:t>Higher layers use these combination of lower-level features to infer higher-level features(e.g. object)</a:t>
            </a:r>
            <a:endParaRPr lang="ko-KR" altLang="en-US" dirty="0"/>
          </a:p>
        </p:txBody>
      </p:sp>
      <p:pic>
        <p:nvPicPr>
          <p:cNvPr id="6" name="그림 5"/>
          <p:cNvPicPr>
            <a:picLocks noChangeAspect="1"/>
          </p:cNvPicPr>
          <p:nvPr/>
        </p:nvPicPr>
        <p:blipFill>
          <a:blip r:embed="rId2"/>
          <a:stretch>
            <a:fillRect/>
          </a:stretch>
        </p:blipFill>
        <p:spPr>
          <a:xfrm>
            <a:off x="2594932" y="1866272"/>
            <a:ext cx="6962775" cy="3467100"/>
          </a:xfrm>
          <a:prstGeom prst="rect">
            <a:avLst/>
          </a:prstGeom>
        </p:spPr>
      </p:pic>
      <p:sp>
        <p:nvSpPr>
          <p:cNvPr id="7" name="TextBox 6"/>
          <p:cNvSpPr txBox="1"/>
          <p:nvPr/>
        </p:nvSpPr>
        <p:spPr>
          <a:xfrm>
            <a:off x="4330840" y="5194872"/>
            <a:ext cx="4049486" cy="276999"/>
          </a:xfrm>
          <a:prstGeom prst="rect">
            <a:avLst/>
          </a:prstGeom>
          <a:noFill/>
        </p:spPr>
        <p:txBody>
          <a:bodyPr wrap="square" rtlCol="0">
            <a:spAutoFit/>
          </a:bodyPr>
          <a:lstStyle/>
          <a:p>
            <a:pPr algn="ctr"/>
            <a:r>
              <a:rPr lang="en-US" altLang="ko-KR" sz="1200" dirty="0" smtClean="0"/>
              <a:t>The accuracies of CAVs at each layer</a:t>
            </a:r>
            <a:endParaRPr lang="ko-KR" altLang="en-US" sz="1200" dirty="0"/>
          </a:p>
        </p:txBody>
      </p:sp>
      <p:sp>
        <p:nvSpPr>
          <p:cNvPr id="8" name="TextBox 7"/>
          <p:cNvSpPr txBox="1"/>
          <p:nvPr/>
        </p:nvSpPr>
        <p:spPr>
          <a:xfrm>
            <a:off x="180870" y="5647174"/>
            <a:ext cx="11806814" cy="923330"/>
          </a:xfrm>
          <a:prstGeom prst="rect">
            <a:avLst/>
          </a:prstGeom>
          <a:noFill/>
        </p:spPr>
        <p:txBody>
          <a:bodyPr wrap="square" rtlCol="0">
            <a:spAutoFit/>
          </a:bodyPr>
          <a:lstStyle/>
          <a:p>
            <a:r>
              <a:rPr lang="en-US" altLang="ko-KR" dirty="0" smtClean="0"/>
              <a:t>Result shows that the accuracy of more abstract concepts(e.g., object) increase in higher layers of the network. And the accuracy of simpler concepts, such as color, is high throughout the entire network.</a:t>
            </a:r>
          </a:p>
          <a:p>
            <a:endParaRPr lang="ko-KR" altLang="en-US" dirty="0"/>
          </a:p>
        </p:txBody>
      </p:sp>
    </p:spTree>
    <p:extLst>
      <p:ext uri="{BB962C8B-B14F-4D97-AF65-F5344CB8AC3E}">
        <p14:creationId xmlns:p14="http://schemas.microsoft.com/office/powerpoint/2010/main" val="1848538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Saliency map vs TCAV</a:t>
            </a:r>
            <a:endParaRPr lang="ko-KR" altLang="en-US" dirty="0"/>
          </a:p>
        </p:txBody>
      </p:sp>
      <p:sp>
        <p:nvSpPr>
          <p:cNvPr id="5" name="내용 개체 틀 2"/>
          <p:cNvSpPr txBox="1">
            <a:spLocks/>
          </p:cNvSpPr>
          <p:nvPr/>
        </p:nvSpPr>
        <p:spPr>
          <a:xfrm>
            <a:off x="456360" y="927588"/>
            <a:ext cx="11481082" cy="1524209"/>
          </a:xfrm>
          <a:prstGeom prst="rect">
            <a:avLst/>
          </a:prstGeom>
        </p:spPr>
        <p:txBody>
          <a:bodyPr vert="horz" lIns="91440" tIns="45720" rIns="91440" bIns="45720" rtlCol="0">
            <a:normAutofit fontScale="70000" lnSpcReduction="2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t>In this experiment, give picture with caption and observe each method works well</a:t>
            </a:r>
          </a:p>
          <a:p>
            <a:pPr lvl="1"/>
            <a:r>
              <a:rPr lang="en-US" altLang="ko-KR" dirty="0" smtClean="0"/>
              <a:t>We can know each method is appropriate to interpret the function learned by a neural network</a:t>
            </a:r>
            <a:br>
              <a:rPr lang="en-US" altLang="ko-KR" dirty="0" smtClean="0"/>
            </a:br>
            <a:endParaRPr lang="en-US" altLang="ko-KR" dirty="0" smtClean="0"/>
          </a:p>
          <a:p>
            <a:r>
              <a:rPr lang="en-US" altLang="ko-KR" dirty="0" smtClean="0"/>
              <a:t>We will give a noise caption.</a:t>
            </a:r>
          </a:p>
          <a:p>
            <a:pPr lvl="1"/>
            <a:r>
              <a:rPr lang="en-US" altLang="ko-KR" dirty="0" smtClean="0"/>
              <a:t>For example, if noise is 0, then all caption is correct. However if noise is 0.4, then 4 captions of 10 is wrong caption</a:t>
            </a:r>
            <a:endParaRPr lang="ko-KR" altLang="en-US" dirty="0"/>
          </a:p>
        </p:txBody>
      </p:sp>
      <p:pic>
        <p:nvPicPr>
          <p:cNvPr id="6" name="그림 5"/>
          <p:cNvPicPr>
            <a:picLocks noChangeAspect="1"/>
          </p:cNvPicPr>
          <p:nvPr/>
        </p:nvPicPr>
        <p:blipFill>
          <a:blip r:embed="rId2"/>
          <a:stretch>
            <a:fillRect/>
          </a:stretch>
        </p:blipFill>
        <p:spPr>
          <a:xfrm>
            <a:off x="1830055" y="3163345"/>
            <a:ext cx="7848600" cy="2400300"/>
          </a:xfrm>
          <a:prstGeom prst="rect">
            <a:avLst/>
          </a:prstGeom>
        </p:spPr>
      </p:pic>
      <p:sp>
        <p:nvSpPr>
          <p:cNvPr id="8" name="TextBox 7"/>
          <p:cNvSpPr txBox="1"/>
          <p:nvPr/>
        </p:nvSpPr>
        <p:spPr>
          <a:xfrm>
            <a:off x="3949003" y="5637124"/>
            <a:ext cx="4360984" cy="307777"/>
          </a:xfrm>
          <a:prstGeom prst="rect">
            <a:avLst/>
          </a:prstGeom>
          <a:noFill/>
        </p:spPr>
        <p:txBody>
          <a:bodyPr wrap="square" rtlCol="0">
            <a:spAutoFit/>
          </a:bodyPr>
          <a:lstStyle/>
          <a:p>
            <a:r>
              <a:rPr lang="en-US" altLang="ko-KR" sz="1400" dirty="0" smtClean="0"/>
              <a:t>Original image and image with caption</a:t>
            </a:r>
            <a:endParaRPr lang="ko-KR" altLang="en-US" sz="1400" dirty="0"/>
          </a:p>
        </p:txBody>
      </p:sp>
    </p:spTree>
    <p:extLst>
      <p:ext uri="{BB962C8B-B14F-4D97-AF65-F5344CB8AC3E}">
        <p14:creationId xmlns:p14="http://schemas.microsoft.com/office/powerpoint/2010/main" val="3014287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Saliency map</a:t>
            </a:r>
            <a:endParaRPr lang="ko-KR" altLang="en-US" dirty="0"/>
          </a:p>
        </p:txBody>
      </p:sp>
      <p:pic>
        <p:nvPicPr>
          <p:cNvPr id="5" name="그림 4"/>
          <p:cNvPicPr>
            <a:picLocks noChangeAspect="1"/>
          </p:cNvPicPr>
          <p:nvPr/>
        </p:nvPicPr>
        <p:blipFill>
          <a:blip r:embed="rId2"/>
          <a:stretch>
            <a:fillRect/>
          </a:stretch>
        </p:blipFill>
        <p:spPr>
          <a:xfrm>
            <a:off x="408737" y="1230819"/>
            <a:ext cx="6953250" cy="4476750"/>
          </a:xfrm>
          <a:prstGeom prst="rect">
            <a:avLst/>
          </a:prstGeom>
        </p:spPr>
      </p:pic>
      <p:sp>
        <p:nvSpPr>
          <p:cNvPr id="6" name="TextBox 5"/>
          <p:cNvSpPr txBox="1"/>
          <p:nvPr/>
        </p:nvSpPr>
        <p:spPr>
          <a:xfrm>
            <a:off x="7747279" y="1547446"/>
            <a:ext cx="4250453" cy="2031325"/>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Saliency map methods are paying a lot of attention than image on caption</a:t>
            </a:r>
            <a:br>
              <a:rPr lang="en-US" altLang="ko-KR" dirty="0" smtClean="0"/>
            </a:br>
            <a:endParaRPr lang="en-US" altLang="ko-KR" dirty="0" smtClean="0"/>
          </a:p>
          <a:p>
            <a:pPr marL="285750" indent="-285750">
              <a:buFont typeface="Arial" panose="020B0604020202020204" pitchFamily="34" charset="0"/>
              <a:buChar char="•"/>
            </a:pPr>
            <a:r>
              <a:rPr lang="en-US" altLang="ko-KR" dirty="0" smtClean="0"/>
              <a:t>When the noise is 0, then </a:t>
            </a:r>
            <a:r>
              <a:rPr lang="en-US" altLang="ko-KR" dirty="0" err="1" smtClean="0"/>
              <a:t>Smoothgrad</a:t>
            </a:r>
            <a:r>
              <a:rPr lang="en-US" altLang="ko-KR" dirty="0" smtClean="0"/>
              <a:t> strongly focused on caption</a:t>
            </a:r>
            <a:endParaRPr lang="ko-KR" altLang="en-US" dirty="0"/>
          </a:p>
        </p:txBody>
      </p:sp>
      <p:sp>
        <p:nvSpPr>
          <p:cNvPr id="7" name="TextBox 6"/>
          <p:cNvSpPr txBox="1"/>
          <p:nvPr/>
        </p:nvSpPr>
        <p:spPr>
          <a:xfrm>
            <a:off x="2481942" y="5707569"/>
            <a:ext cx="4039437" cy="369332"/>
          </a:xfrm>
          <a:prstGeom prst="rect">
            <a:avLst/>
          </a:prstGeom>
          <a:noFill/>
        </p:spPr>
        <p:txBody>
          <a:bodyPr wrap="square" rtlCol="0">
            <a:spAutoFit/>
          </a:bodyPr>
          <a:lstStyle/>
          <a:p>
            <a:pPr algn="ctr"/>
            <a:r>
              <a:rPr lang="en-US" altLang="ko-KR" dirty="0" smtClean="0"/>
              <a:t>Result of Saliency map methods</a:t>
            </a:r>
            <a:endParaRPr lang="ko-KR" altLang="en-US" dirty="0"/>
          </a:p>
        </p:txBody>
      </p:sp>
      <p:sp>
        <p:nvSpPr>
          <p:cNvPr id="8" name="직사각형 7"/>
          <p:cNvSpPr/>
          <p:nvPr/>
        </p:nvSpPr>
        <p:spPr>
          <a:xfrm>
            <a:off x="1507253" y="3327562"/>
            <a:ext cx="522514" cy="251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9" name="직사각형 8"/>
          <p:cNvSpPr/>
          <p:nvPr/>
        </p:nvSpPr>
        <p:spPr>
          <a:xfrm>
            <a:off x="6159640" y="3327562"/>
            <a:ext cx="522514" cy="251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6392432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TCAV</a:t>
            </a:r>
            <a:endParaRPr lang="ko-KR" altLang="en-US" dirty="0"/>
          </a:p>
        </p:txBody>
      </p:sp>
      <p:pic>
        <p:nvPicPr>
          <p:cNvPr id="5" name="그림 4"/>
          <p:cNvPicPr>
            <a:picLocks noChangeAspect="1"/>
          </p:cNvPicPr>
          <p:nvPr/>
        </p:nvPicPr>
        <p:blipFill>
          <a:blip r:embed="rId2"/>
          <a:stretch>
            <a:fillRect/>
          </a:stretch>
        </p:blipFill>
        <p:spPr>
          <a:xfrm>
            <a:off x="2428875" y="2120202"/>
            <a:ext cx="7334250" cy="2924175"/>
          </a:xfrm>
          <a:prstGeom prst="rect">
            <a:avLst/>
          </a:prstGeom>
        </p:spPr>
      </p:pic>
      <p:sp>
        <p:nvSpPr>
          <p:cNvPr id="6" name="내용 개체 틀 2"/>
          <p:cNvSpPr>
            <a:spLocks noGrp="1"/>
          </p:cNvSpPr>
          <p:nvPr>
            <p:ph idx="1"/>
          </p:nvPr>
        </p:nvSpPr>
        <p:spPr>
          <a:xfrm>
            <a:off x="838200" y="1001660"/>
            <a:ext cx="10515600" cy="1118542"/>
          </a:xfrm>
        </p:spPr>
        <p:txBody>
          <a:bodyPr>
            <a:normAutofit fontScale="85000" lnSpcReduction="20000"/>
          </a:bodyPr>
          <a:lstStyle/>
          <a:p>
            <a:r>
              <a:rPr lang="en-US" altLang="ko-KR" dirty="0" smtClean="0"/>
              <a:t>Red line : TCAV score of caption</a:t>
            </a:r>
          </a:p>
          <a:p>
            <a:r>
              <a:rPr lang="en-US" altLang="ko-KR" dirty="0" smtClean="0"/>
              <a:t>Green line : TCAV score of image</a:t>
            </a:r>
          </a:p>
          <a:p>
            <a:r>
              <a:rPr lang="en-US" altLang="ko-KR" dirty="0" smtClean="0"/>
              <a:t>Blue line : Accuracy of classification</a:t>
            </a:r>
            <a:endParaRPr lang="ko-KR" altLang="en-US" dirty="0"/>
          </a:p>
        </p:txBody>
      </p:sp>
      <p:sp>
        <p:nvSpPr>
          <p:cNvPr id="7" name="내용 개체 틀 2"/>
          <p:cNvSpPr txBox="1">
            <a:spLocks/>
          </p:cNvSpPr>
          <p:nvPr/>
        </p:nvSpPr>
        <p:spPr>
          <a:xfrm>
            <a:off x="838200" y="5044377"/>
            <a:ext cx="10515600" cy="1118542"/>
          </a:xfrm>
          <a:prstGeom prst="rect">
            <a:avLst/>
          </a:prstGeom>
        </p:spPr>
        <p:txBody>
          <a:bodyPr vert="horz" lIns="91440" tIns="45720" rIns="91440" bIns="45720" rtlCol="0">
            <a:normAutofit fontScale="70000" lnSpcReduction="2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smtClean="0"/>
              <a:t>When image is clear(cab) image is used to classify the image</a:t>
            </a:r>
            <a:br>
              <a:rPr lang="en-US" altLang="ko-KR" dirty="0" smtClean="0"/>
            </a:br>
            <a:endParaRPr lang="en-US" altLang="ko-KR" dirty="0" smtClean="0"/>
          </a:p>
          <a:p>
            <a:r>
              <a:rPr lang="en-US" altLang="ko-KR" dirty="0" smtClean="0"/>
              <a:t>But in cucumber class, when noise is 0% caption is used. However when noise is increased, image is used to classify the image</a:t>
            </a:r>
          </a:p>
        </p:txBody>
      </p:sp>
    </p:spTree>
    <p:extLst>
      <p:ext uri="{BB962C8B-B14F-4D97-AF65-F5344CB8AC3E}">
        <p14:creationId xmlns:p14="http://schemas.microsoft.com/office/powerpoint/2010/main" val="26448145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45830" y="2137124"/>
            <a:ext cx="11722239" cy="1781734"/>
          </a:xfrm>
        </p:spPr>
        <p:txBody>
          <a:bodyPr>
            <a:normAutofit/>
          </a:bodyPr>
          <a:lstStyle/>
          <a:p>
            <a:r>
              <a:rPr lang="en-US" altLang="ko-KR" sz="2400" dirty="0" smtClean="0"/>
              <a:t>TCAV is a step toward creating a human-friendly linear interpretation of the internal state of a deep learning model</a:t>
            </a:r>
          </a:p>
          <a:p>
            <a:r>
              <a:rPr lang="en-US" altLang="ko-KR" sz="2400" dirty="0" smtClean="0"/>
              <a:t>So that questions about model decisions may be answered in terms of natural high-level concepts</a:t>
            </a:r>
            <a:endParaRPr lang="ko-KR" altLang="en-US" sz="2400" dirty="0"/>
          </a:p>
        </p:txBody>
      </p:sp>
      <p:sp>
        <p:nvSpPr>
          <p:cNvPr id="4" name="제목 1"/>
          <p:cNvSpPr txBox="1">
            <a:spLocks/>
          </p:cNvSpPr>
          <p:nvPr/>
        </p:nvSpPr>
        <p:spPr>
          <a:xfrm>
            <a:off x="0" y="1"/>
            <a:ext cx="10515600" cy="854110"/>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Result</a:t>
            </a:r>
            <a:endParaRPr lang="ko-KR" altLang="en-US" dirty="0"/>
          </a:p>
        </p:txBody>
      </p:sp>
    </p:spTree>
    <p:extLst>
      <p:ext uri="{BB962C8B-B14F-4D97-AF65-F5344CB8AC3E}">
        <p14:creationId xmlns:p14="http://schemas.microsoft.com/office/powerpoint/2010/main" val="1647575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52600" y="2083564"/>
            <a:ext cx="8686800" cy="1628775"/>
          </a:xfrm>
          <a:prstGeom prst="rect">
            <a:avLst/>
          </a:prstGeom>
        </p:spPr>
      </p:pic>
      <p:sp>
        <p:nvSpPr>
          <p:cNvPr id="4" name="TextBox 3"/>
          <p:cNvSpPr txBox="1"/>
          <p:nvPr/>
        </p:nvSpPr>
        <p:spPr>
          <a:xfrm>
            <a:off x="2162755" y="3869317"/>
            <a:ext cx="7760473" cy="369332"/>
          </a:xfrm>
          <a:prstGeom prst="rect">
            <a:avLst/>
          </a:prstGeom>
          <a:noFill/>
        </p:spPr>
        <p:txBody>
          <a:bodyPr wrap="square" rtlCol="0">
            <a:spAutoFit/>
          </a:bodyPr>
          <a:lstStyle/>
          <a:p>
            <a:pPr algn="ctr"/>
            <a:r>
              <a:rPr lang="en-US" altLang="ko-KR" dirty="0" smtClean="0"/>
              <a:t>Published in Distill 2018  </a:t>
            </a:r>
            <a:endParaRPr lang="ko-KR" altLang="en-US" dirty="0"/>
          </a:p>
        </p:txBody>
      </p:sp>
    </p:spTree>
    <p:extLst>
      <p:ext uri="{BB962C8B-B14F-4D97-AF65-F5344CB8AC3E}">
        <p14:creationId xmlns:p14="http://schemas.microsoft.com/office/powerpoint/2010/main" val="225478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95429" y="0"/>
            <a:ext cx="11049000" cy="1325563"/>
          </a:xfrm>
        </p:spPr>
        <p:txBody>
          <a:bodyPr/>
          <a:lstStyle/>
          <a:p>
            <a:pPr algn="ctr"/>
            <a:r>
              <a:rPr lang="en-US" altLang="ko-KR" dirty="0" smtClean="0"/>
              <a:t>How do neural networks do what they do?</a:t>
            </a:r>
            <a:endParaRPr lang="ko-KR" altLang="en-US" dirty="0"/>
          </a:p>
        </p:txBody>
      </p:sp>
      <p:sp>
        <p:nvSpPr>
          <p:cNvPr id="4" name="TextBox 3"/>
          <p:cNvSpPr txBox="1"/>
          <p:nvPr/>
        </p:nvSpPr>
        <p:spPr>
          <a:xfrm>
            <a:off x="695429" y="1325563"/>
            <a:ext cx="11049000" cy="2862322"/>
          </a:xfrm>
          <a:prstGeom prst="rect">
            <a:avLst/>
          </a:prstGeom>
          <a:noFill/>
        </p:spPr>
        <p:txBody>
          <a:bodyPr wrap="square" rtlCol="0">
            <a:spAutoFit/>
          </a:bodyPr>
          <a:lstStyle/>
          <a:p>
            <a:pPr algn="ctr"/>
            <a:r>
              <a:rPr lang="en-US" altLang="ko-KR" dirty="0" smtClean="0"/>
              <a:t>How do these neurons actually connect to what the network does in practice?</a:t>
            </a:r>
          </a:p>
          <a:p>
            <a:endParaRPr lang="en-US" altLang="ko-KR" dirty="0"/>
          </a:p>
          <a:p>
            <a:pPr marL="285750" indent="-285750">
              <a:buFont typeface="Arial" panose="020B0604020202020204" pitchFamily="34" charset="0"/>
              <a:buChar char="•"/>
            </a:pPr>
            <a:r>
              <a:rPr lang="en-US" altLang="ko-KR" dirty="0" smtClean="0"/>
              <a:t>In this paper, writer </a:t>
            </a:r>
            <a:r>
              <a:rPr lang="en-US" altLang="ko-KR" dirty="0" smtClean="0">
                <a:solidFill>
                  <a:srgbClr val="0000CC"/>
                </a:solidFill>
              </a:rPr>
              <a:t>explains how feature visualization can combine together with other interpretability techniques</a:t>
            </a:r>
            <a:r>
              <a:rPr lang="en-US" altLang="ko-KR" dirty="0" smtClean="0"/>
              <a:t> to understand aspects of how networks make decisions.</a:t>
            </a:r>
          </a:p>
          <a:p>
            <a:pPr marL="285750" indent="-285750">
              <a:buFont typeface="Arial" panose="020B0604020202020204" pitchFamily="34" charset="0"/>
              <a:buChar char="•"/>
            </a:pPr>
            <a:endParaRPr lang="en-US" altLang="ko-KR" dirty="0" smtClean="0"/>
          </a:p>
          <a:p>
            <a:pPr marL="285750" indent="-285750">
              <a:buFont typeface="Arial" panose="020B0604020202020204" pitchFamily="34" charset="0"/>
              <a:buChar char="•"/>
            </a:pPr>
            <a:r>
              <a:rPr lang="en-US" altLang="ko-KR" dirty="0" smtClean="0"/>
              <a:t>We will present interfaces that </a:t>
            </a:r>
            <a:r>
              <a:rPr lang="en-US" altLang="ko-KR" dirty="0" smtClean="0">
                <a:solidFill>
                  <a:srgbClr val="0000CC"/>
                </a:solidFill>
              </a:rPr>
              <a:t>show what the network detects and explain how it develops its understanding, while keeping the amount of information human-scale.</a:t>
            </a:r>
            <a:br>
              <a:rPr lang="en-US" altLang="ko-KR" dirty="0" smtClean="0">
                <a:solidFill>
                  <a:srgbClr val="0000CC"/>
                </a:solidFill>
              </a:rPr>
            </a:br>
            <a:endParaRPr lang="en-US" altLang="ko-KR" dirty="0" smtClean="0">
              <a:solidFill>
                <a:srgbClr val="0000CC"/>
              </a:solidFill>
            </a:endParaRPr>
          </a:p>
          <a:p>
            <a:pPr marL="742950" lvl="1" indent="-285750">
              <a:buFont typeface="Arial" panose="020B0604020202020204" pitchFamily="34" charset="0"/>
              <a:buChar char="•"/>
            </a:pPr>
            <a:r>
              <a:rPr lang="en-US" altLang="ko-KR" dirty="0" smtClean="0"/>
              <a:t>For example, we will see how a network looking at a </a:t>
            </a:r>
            <a:r>
              <a:rPr lang="en-US" altLang="ko-KR" dirty="0" err="1" smtClean="0"/>
              <a:t>labrador</a:t>
            </a:r>
            <a:r>
              <a:rPr lang="en-US" altLang="ko-KR" dirty="0" smtClean="0"/>
              <a:t> retriever detects floppy ears and how that influences its classification.</a:t>
            </a:r>
            <a:endParaRPr lang="ko-KR" altLang="en-US" dirty="0"/>
          </a:p>
        </p:txBody>
      </p:sp>
      <p:pic>
        <p:nvPicPr>
          <p:cNvPr id="5" name="그림 4"/>
          <p:cNvPicPr>
            <a:picLocks noChangeAspect="1"/>
          </p:cNvPicPr>
          <p:nvPr/>
        </p:nvPicPr>
        <p:blipFill>
          <a:blip r:embed="rId3"/>
          <a:stretch>
            <a:fillRect/>
          </a:stretch>
        </p:blipFill>
        <p:spPr>
          <a:xfrm>
            <a:off x="7127526" y="3969919"/>
            <a:ext cx="4616903" cy="2705483"/>
          </a:xfrm>
          <a:prstGeom prst="rect">
            <a:avLst/>
          </a:prstGeom>
        </p:spPr>
      </p:pic>
    </p:spTree>
    <p:extLst>
      <p:ext uri="{BB962C8B-B14F-4D97-AF65-F5344CB8AC3E}">
        <p14:creationId xmlns:p14="http://schemas.microsoft.com/office/powerpoint/2010/main" val="2299987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2183005" y="1325563"/>
            <a:ext cx="1647930" cy="191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Image</a:t>
            </a:r>
            <a:endParaRPr lang="ko-KR" altLang="en-US" dirty="0"/>
          </a:p>
        </p:txBody>
      </p:sp>
      <p:sp>
        <p:nvSpPr>
          <p:cNvPr id="8" name="직사각형 7"/>
          <p:cNvSpPr/>
          <p:nvPr/>
        </p:nvSpPr>
        <p:spPr>
          <a:xfrm>
            <a:off x="4742822" y="1325563"/>
            <a:ext cx="2562330" cy="191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CNN</a:t>
            </a:r>
            <a:endParaRPr lang="ko-KR" altLang="en-US" dirty="0"/>
          </a:p>
        </p:txBody>
      </p:sp>
      <p:sp>
        <p:nvSpPr>
          <p:cNvPr id="11" name="직사각형 10"/>
          <p:cNvSpPr/>
          <p:nvPr/>
        </p:nvSpPr>
        <p:spPr>
          <a:xfrm>
            <a:off x="8217039" y="1325563"/>
            <a:ext cx="1647930" cy="191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Classification</a:t>
            </a:r>
            <a:endParaRPr lang="ko-KR" altLang="en-US" dirty="0"/>
          </a:p>
        </p:txBody>
      </p:sp>
      <p:sp>
        <p:nvSpPr>
          <p:cNvPr id="12" name="아래쪽 화살표 11"/>
          <p:cNvSpPr/>
          <p:nvPr/>
        </p:nvSpPr>
        <p:spPr>
          <a:xfrm rot="16200000">
            <a:off x="4011804" y="2049044"/>
            <a:ext cx="663191" cy="4722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rot="16200000">
            <a:off x="7429500" y="2049045"/>
            <a:ext cx="663191" cy="4722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4742822" y="3336053"/>
            <a:ext cx="2562330" cy="307777"/>
          </a:xfrm>
          <a:prstGeom prst="rect">
            <a:avLst/>
          </a:prstGeom>
          <a:noFill/>
        </p:spPr>
        <p:txBody>
          <a:bodyPr wrap="square" rtlCol="0">
            <a:spAutoFit/>
          </a:bodyPr>
          <a:lstStyle/>
          <a:p>
            <a:pPr algn="ctr"/>
            <a:r>
              <a:rPr lang="en-US" altLang="ko-KR" sz="1400" dirty="0" smtClean="0"/>
              <a:t>Simple structure of CNN</a:t>
            </a:r>
            <a:endParaRPr lang="ko-KR" altLang="en-US" sz="1400" dirty="0"/>
          </a:p>
        </p:txBody>
      </p:sp>
      <p:pic>
        <p:nvPicPr>
          <p:cNvPr id="15" name="그림 14"/>
          <p:cNvPicPr>
            <a:picLocks noChangeAspect="1"/>
          </p:cNvPicPr>
          <p:nvPr/>
        </p:nvPicPr>
        <p:blipFill>
          <a:blip r:embed="rId2"/>
          <a:stretch>
            <a:fillRect/>
          </a:stretch>
        </p:blipFill>
        <p:spPr>
          <a:xfrm>
            <a:off x="3087356" y="3704102"/>
            <a:ext cx="5543550" cy="1981200"/>
          </a:xfrm>
          <a:prstGeom prst="rect">
            <a:avLst/>
          </a:prstGeom>
        </p:spPr>
      </p:pic>
      <p:sp>
        <p:nvSpPr>
          <p:cNvPr id="17" name="TextBox 16"/>
          <p:cNvSpPr txBox="1"/>
          <p:nvPr/>
        </p:nvSpPr>
        <p:spPr>
          <a:xfrm>
            <a:off x="4853354" y="5745575"/>
            <a:ext cx="2562330" cy="307777"/>
          </a:xfrm>
          <a:prstGeom prst="rect">
            <a:avLst/>
          </a:prstGeom>
          <a:noFill/>
        </p:spPr>
        <p:txBody>
          <a:bodyPr wrap="square" rtlCol="0">
            <a:spAutoFit/>
          </a:bodyPr>
          <a:lstStyle/>
          <a:p>
            <a:pPr algn="ctr"/>
            <a:r>
              <a:rPr lang="en-US" altLang="ko-KR" sz="1400" dirty="0" smtClean="0"/>
              <a:t>Building blocks</a:t>
            </a:r>
            <a:endParaRPr lang="ko-KR" altLang="en-US" sz="1400" dirty="0"/>
          </a:p>
        </p:txBody>
      </p:sp>
      <p:sp>
        <p:nvSpPr>
          <p:cNvPr id="19" name="제목 1"/>
          <p:cNvSpPr>
            <a:spLocks noGrp="1"/>
          </p:cNvSpPr>
          <p:nvPr>
            <p:ph type="title"/>
          </p:nvPr>
        </p:nvSpPr>
        <p:spPr>
          <a:xfrm>
            <a:off x="0" y="0"/>
            <a:ext cx="10515600" cy="884255"/>
          </a:xfrm>
        </p:spPr>
        <p:txBody>
          <a:bodyPr/>
          <a:lstStyle/>
          <a:p>
            <a:r>
              <a:rPr lang="en-US" altLang="ko-KR" dirty="0" smtClean="0"/>
              <a:t>Making Sense of Hidden Layer</a:t>
            </a:r>
            <a:endParaRPr lang="ko-KR" altLang="en-US" dirty="0"/>
          </a:p>
        </p:txBody>
      </p:sp>
    </p:spTree>
    <p:extLst>
      <p:ext uri="{BB962C8B-B14F-4D97-AF65-F5344CB8AC3E}">
        <p14:creationId xmlns:p14="http://schemas.microsoft.com/office/powerpoint/2010/main" val="1526614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rcRect t="30997" b="4014"/>
          <a:stretch/>
        </p:blipFill>
        <p:spPr>
          <a:xfrm>
            <a:off x="1257300" y="1757500"/>
            <a:ext cx="9677400" cy="2417198"/>
          </a:xfrm>
          <a:prstGeom prst="rect">
            <a:avLst/>
          </a:prstGeom>
        </p:spPr>
      </p:pic>
      <p:sp>
        <p:nvSpPr>
          <p:cNvPr id="5" name="TextBox 4"/>
          <p:cNvSpPr txBox="1"/>
          <p:nvPr/>
        </p:nvSpPr>
        <p:spPr>
          <a:xfrm>
            <a:off x="2162755" y="4281300"/>
            <a:ext cx="7760473" cy="369332"/>
          </a:xfrm>
          <a:prstGeom prst="rect">
            <a:avLst/>
          </a:prstGeom>
          <a:noFill/>
        </p:spPr>
        <p:txBody>
          <a:bodyPr wrap="square" rtlCol="0">
            <a:spAutoFit/>
          </a:bodyPr>
          <a:lstStyle/>
          <a:p>
            <a:pPr algn="ctr"/>
            <a:r>
              <a:rPr lang="en-US" altLang="ko-KR" dirty="0" smtClean="0"/>
              <a:t>Published in </a:t>
            </a:r>
            <a:r>
              <a:rPr lang="en-US" altLang="ko-KR" dirty="0" smtClean="0"/>
              <a:t>ICML </a:t>
            </a:r>
            <a:r>
              <a:rPr lang="en-US" altLang="ko-KR" dirty="0" smtClean="0"/>
              <a:t>2018</a:t>
            </a:r>
            <a:endParaRPr lang="ko-KR" altLang="en-US" dirty="0"/>
          </a:p>
        </p:txBody>
      </p:sp>
    </p:spTree>
    <p:extLst>
      <p:ext uri="{BB962C8B-B14F-4D97-AF65-F5344CB8AC3E}">
        <p14:creationId xmlns:p14="http://schemas.microsoft.com/office/powerpoint/2010/main" val="3367847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912545" y="2525523"/>
            <a:ext cx="9279455" cy="1710922"/>
          </a:xfrm>
        </p:spPr>
        <p:txBody>
          <a:bodyPr>
            <a:noAutofit/>
          </a:bodyPr>
          <a:lstStyle/>
          <a:p>
            <a:r>
              <a:rPr lang="en-US" altLang="ko-KR" sz="2000" dirty="0" smtClean="0"/>
              <a:t>But making sense of these activations is hard because we usually work with them as abstract vector</a:t>
            </a:r>
            <a:br>
              <a:rPr lang="en-US" altLang="ko-KR" sz="2000" dirty="0" smtClean="0"/>
            </a:br>
            <a:endParaRPr lang="en-US" altLang="ko-KR" sz="2000" dirty="0" smtClean="0"/>
          </a:p>
          <a:p>
            <a:r>
              <a:rPr lang="en-US" altLang="ko-KR" sz="2000" dirty="0" smtClean="0"/>
              <a:t>The writers suggest “</a:t>
            </a:r>
            <a:r>
              <a:rPr lang="en-US" altLang="ko-KR" sz="2000" dirty="0" smtClean="0">
                <a:solidFill>
                  <a:srgbClr val="0000CC"/>
                </a:solidFill>
              </a:rPr>
              <a:t>semantic dictionary</a:t>
            </a:r>
            <a:r>
              <a:rPr lang="en-US" altLang="ko-KR" sz="2000" dirty="0" smtClean="0"/>
              <a:t>” which are abstract vector transformation with feature visualization</a:t>
            </a:r>
            <a:endParaRPr lang="ko-KR" altLang="en-US" sz="2000" dirty="0"/>
          </a:p>
        </p:txBody>
      </p:sp>
      <p:sp>
        <p:nvSpPr>
          <p:cNvPr id="4" name="제목 1"/>
          <p:cNvSpPr>
            <a:spLocks noGrp="1"/>
          </p:cNvSpPr>
          <p:nvPr>
            <p:ph type="title"/>
          </p:nvPr>
        </p:nvSpPr>
        <p:spPr>
          <a:xfrm>
            <a:off x="0" y="0"/>
            <a:ext cx="10515600" cy="884255"/>
          </a:xfrm>
        </p:spPr>
        <p:txBody>
          <a:bodyPr/>
          <a:lstStyle/>
          <a:p>
            <a:r>
              <a:rPr lang="en-US" altLang="ko-KR" dirty="0" smtClean="0"/>
              <a:t>Making Sense of Hidden Layer</a:t>
            </a:r>
            <a:endParaRPr lang="ko-KR" altLang="en-US" dirty="0"/>
          </a:p>
        </p:txBody>
      </p:sp>
      <p:pic>
        <p:nvPicPr>
          <p:cNvPr id="6" name="그림 5"/>
          <p:cNvPicPr>
            <a:picLocks noChangeAspect="1"/>
          </p:cNvPicPr>
          <p:nvPr/>
        </p:nvPicPr>
        <p:blipFill>
          <a:blip r:embed="rId2"/>
          <a:stretch>
            <a:fillRect/>
          </a:stretch>
        </p:blipFill>
        <p:spPr>
          <a:xfrm>
            <a:off x="325734" y="3306763"/>
            <a:ext cx="2342301" cy="2287465"/>
          </a:xfrm>
          <a:prstGeom prst="rect">
            <a:avLst/>
          </a:prstGeom>
        </p:spPr>
      </p:pic>
      <p:sp>
        <p:nvSpPr>
          <p:cNvPr id="8" name="직사각형 7"/>
          <p:cNvSpPr/>
          <p:nvPr/>
        </p:nvSpPr>
        <p:spPr>
          <a:xfrm>
            <a:off x="488183" y="5385097"/>
            <a:ext cx="134816" cy="1288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3"/>
          <a:stretch>
            <a:fillRect/>
          </a:stretch>
        </p:blipFill>
        <p:spPr>
          <a:xfrm>
            <a:off x="2668035" y="4539099"/>
            <a:ext cx="2609850" cy="752475"/>
          </a:xfrm>
          <a:prstGeom prst="rect">
            <a:avLst/>
          </a:prstGeom>
        </p:spPr>
      </p:pic>
      <p:sp>
        <p:nvSpPr>
          <p:cNvPr id="10" name="TextBox 9"/>
          <p:cNvSpPr txBox="1"/>
          <p:nvPr/>
        </p:nvSpPr>
        <p:spPr>
          <a:xfrm>
            <a:off x="2763297" y="5108098"/>
            <a:ext cx="2331217" cy="276999"/>
          </a:xfrm>
          <a:prstGeom prst="rect">
            <a:avLst/>
          </a:prstGeom>
          <a:noFill/>
        </p:spPr>
        <p:txBody>
          <a:bodyPr wrap="square" rtlCol="0">
            <a:spAutoFit/>
          </a:bodyPr>
          <a:lstStyle/>
          <a:p>
            <a:r>
              <a:rPr lang="en-US" altLang="ko-KR" sz="1200" dirty="0" smtClean="0"/>
              <a:t>Abstract vector of pixel(13, 0)</a:t>
            </a:r>
            <a:endParaRPr lang="ko-KR" altLang="en-US" sz="1200" dirty="0"/>
          </a:p>
        </p:txBody>
      </p:sp>
      <p:pic>
        <p:nvPicPr>
          <p:cNvPr id="11" name="그림 10"/>
          <p:cNvPicPr>
            <a:picLocks noChangeAspect="1"/>
          </p:cNvPicPr>
          <p:nvPr/>
        </p:nvPicPr>
        <p:blipFill rotWithShape="1">
          <a:blip r:embed="rId4"/>
          <a:srcRect l="70879"/>
          <a:stretch/>
        </p:blipFill>
        <p:spPr>
          <a:xfrm>
            <a:off x="368795" y="1367789"/>
            <a:ext cx="1614330" cy="1981200"/>
          </a:xfrm>
          <a:prstGeom prst="rect">
            <a:avLst/>
          </a:prstGeom>
        </p:spPr>
      </p:pic>
      <p:sp>
        <p:nvSpPr>
          <p:cNvPr id="7" name="직사각형 6"/>
          <p:cNvSpPr/>
          <p:nvPr/>
        </p:nvSpPr>
        <p:spPr>
          <a:xfrm>
            <a:off x="924751" y="1949629"/>
            <a:ext cx="251209" cy="111536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01746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05638" y="1011708"/>
            <a:ext cx="11581562" cy="4351338"/>
          </a:xfrm>
        </p:spPr>
        <p:txBody>
          <a:bodyPr>
            <a:normAutofit/>
          </a:bodyPr>
          <a:lstStyle/>
          <a:p>
            <a:r>
              <a:rPr lang="en-US" altLang="ko-KR" sz="1800" dirty="0" smtClean="0"/>
              <a:t>To make a semantic dictionary, we pair every neuron activation with a visualization of that neuron and sort them by the magnitude of the activation.</a:t>
            </a:r>
            <a:br>
              <a:rPr lang="en-US" altLang="ko-KR" sz="1800" dirty="0" smtClean="0"/>
            </a:br>
            <a:endParaRPr lang="en-US" altLang="ko-KR" sz="1800" dirty="0" smtClean="0"/>
          </a:p>
          <a:p>
            <a:pPr lvl="1"/>
            <a:r>
              <a:rPr lang="en-US" altLang="ko-KR" sz="1600" dirty="0" smtClean="0"/>
              <a:t>This marriage of activations and feature visualization changes our relationship with the underlying mathematical object. </a:t>
            </a:r>
          </a:p>
          <a:p>
            <a:pPr lvl="1"/>
            <a:r>
              <a:rPr lang="en-US" altLang="ko-KR" sz="1600" dirty="0" smtClean="0"/>
              <a:t>Activations now map to iconic representations, instead of abstract indices, with many appearing to be similar to salient human ideas, such as “floppy ear,” “dog snout,” or “fur.” </a:t>
            </a:r>
            <a:r>
              <a:rPr lang="en-US" altLang="ko-KR" sz="1600" dirty="0"/>
              <a:t/>
            </a:r>
            <a:br>
              <a:rPr lang="en-US" altLang="ko-KR" sz="1600" dirty="0"/>
            </a:br>
            <a:endParaRPr lang="en-US" altLang="ko-KR" sz="1600" dirty="0" smtClean="0"/>
          </a:p>
          <a:p>
            <a:r>
              <a:rPr lang="en-US" altLang="ko-KR" sz="2000" dirty="0" smtClean="0"/>
              <a:t>By bringing meaning to hidden layers, semantic dictionaries set the stage for our existing interpretability techniques to be </a:t>
            </a:r>
            <a:r>
              <a:rPr lang="en-US" altLang="ko-KR" sz="2000" dirty="0" err="1" smtClean="0"/>
              <a:t>composable</a:t>
            </a:r>
            <a:r>
              <a:rPr lang="en-US" altLang="ko-KR" sz="2000" dirty="0" smtClean="0"/>
              <a:t> building blocks.</a:t>
            </a:r>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Semantic dictionary</a:t>
            </a:r>
            <a:endParaRPr lang="ko-KR" altLang="en-US" dirty="0"/>
          </a:p>
        </p:txBody>
      </p:sp>
      <p:pic>
        <p:nvPicPr>
          <p:cNvPr id="5" name="그림 4"/>
          <p:cNvPicPr>
            <a:picLocks noChangeAspect="1"/>
          </p:cNvPicPr>
          <p:nvPr/>
        </p:nvPicPr>
        <p:blipFill>
          <a:blip r:embed="rId2"/>
          <a:stretch>
            <a:fillRect/>
          </a:stretch>
        </p:blipFill>
        <p:spPr>
          <a:xfrm>
            <a:off x="3925721" y="4536447"/>
            <a:ext cx="8067675" cy="1200150"/>
          </a:xfrm>
          <a:prstGeom prst="rect">
            <a:avLst/>
          </a:prstGeom>
        </p:spPr>
      </p:pic>
      <p:grpSp>
        <p:nvGrpSpPr>
          <p:cNvPr id="8" name="그룹 7"/>
          <p:cNvGrpSpPr/>
          <p:nvPr/>
        </p:nvGrpSpPr>
        <p:grpSpPr>
          <a:xfrm>
            <a:off x="305638" y="4313963"/>
            <a:ext cx="2990221" cy="1889683"/>
            <a:chOff x="111683" y="3419946"/>
            <a:chExt cx="5461280" cy="2686050"/>
          </a:xfrm>
        </p:grpSpPr>
        <p:pic>
          <p:nvPicPr>
            <p:cNvPr id="6" name="그림 5"/>
            <p:cNvPicPr>
              <a:picLocks noChangeAspect="1"/>
            </p:cNvPicPr>
            <p:nvPr/>
          </p:nvPicPr>
          <p:blipFill>
            <a:blip r:embed="rId3"/>
            <a:stretch>
              <a:fillRect/>
            </a:stretch>
          </p:blipFill>
          <p:spPr>
            <a:xfrm>
              <a:off x="111683" y="3419946"/>
              <a:ext cx="2724150" cy="2686050"/>
            </a:xfrm>
            <a:prstGeom prst="rect">
              <a:avLst/>
            </a:prstGeom>
          </p:spPr>
        </p:pic>
        <p:pic>
          <p:nvPicPr>
            <p:cNvPr id="7" name="그림 6"/>
            <p:cNvPicPr>
              <a:picLocks noChangeAspect="1"/>
            </p:cNvPicPr>
            <p:nvPr/>
          </p:nvPicPr>
          <p:blipFill>
            <a:blip r:embed="rId4"/>
            <a:stretch>
              <a:fillRect/>
            </a:stretch>
          </p:blipFill>
          <p:spPr>
            <a:xfrm>
              <a:off x="3029788" y="4842799"/>
              <a:ext cx="2543175" cy="647700"/>
            </a:xfrm>
            <a:prstGeom prst="rect">
              <a:avLst/>
            </a:prstGeom>
          </p:spPr>
        </p:pic>
      </p:grpSp>
      <p:sp>
        <p:nvSpPr>
          <p:cNvPr id="9" name="TextBox 8"/>
          <p:cNvSpPr txBox="1"/>
          <p:nvPr/>
        </p:nvSpPr>
        <p:spPr>
          <a:xfrm>
            <a:off x="5777802" y="5567320"/>
            <a:ext cx="4180114" cy="338554"/>
          </a:xfrm>
          <a:prstGeom prst="rect">
            <a:avLst/>
          </a:prstGeom>
          <a:noFill/>
        </p:spPr>
        <p:txBody>
          <a:bodyPr wrap="square" rtlCol="0">
            <a:spAutoFit/>
          </a:bodyPr>
          <a:lstStyle/>
          <a:p>
            <a:pPr algn="ctr"/>
            <a:r>
              <a:rPr lang="en-US" altLang="ko-KR" sz="1600" dirty="0" smtClean="0"/>
              <a:t>Feature visualization</a:t>
            </a:r>
            <a:endParaRPr lang="ko-KR" altLang="en-US" sz="1600" dirty="0"/>
          </a:p>
        </p:txBody>
      </p:sp>
      <p:sp>
        <p:nvSpPr>
          <p:cNvPr id="10" name="아래쪽 화살표 9"/>
          <p:cNvSpPr/>
          <p:nvPr/>
        </p:nvSpPr>
        <p:spPr>
          <a:xfrm rot="16200000">
            <a:off x="3295859" y="4903073"/>
            <a:ext cx="523666" cy="523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29370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976561" y="1473217"/>
            <a:ext cx="8910639" cy="1662096"/>
          </a:xfrm>
        </p:spPr>
        <p:txBody>
          <a:bodyPr>
            <a:normAutofit fontScale="92500" lnSpcReduction="10000"/>
          </a:bodyPr>
          <a:lstStyle/>
          <a:p>
            <a:r>
              <a:rPr lang="en-US" altLang="ko-KR" sz="2600" dirty="0" smtClean="0"/>
              <a:t>Semantic dictionaries give us a fine-grained look at an activation: what does each single neuron detect?</a:t>
            </a:r>
            <a:br>
              <a:rPr lang="en-US" altLang="ko-KR" sz="2600" dirty="0" smtClean="0"/>
            </a:br>
            <a:endParaRPr lang="en-US" altLang="ko-KR" sz="2600" dirty="0" smtClean="0"/>
          </a:p>
          <a:p>
            <a:pPr lvl="1"/>
            <a:r>
              <a:rPr lang="en-US" altLang="ko-KR" sz="2200" dirty="0" smtClean="0"/>
              <a:t>Instead of visualizing individual neurons, </a:t>
            </a:r>
            <a:r>
              <a:rPr lang="en-US" altLang="ko-KR" sz="2200" dirty="0" smtClean="0">
                <a:solidFill>
                  <a:srgbClr val="0000CC"/>
                </a:solidFill>
              </a:rPr>
              <a:t>we can instead visualize the </a:t>
            </a:r>
            <a:r>
              <a:rPr lang="en-US" altLang="ko-KR" sz="2200" i="1" dirty="0" smtClean="0">
                <a:solidFill>
                  <a:srgbClr val="0000CC"/>
                </a:solidFill>
              </a:rPr>
              <a:t>combination</a:t>
            </a:r>
            <a:r>
              <a:rPr lang="en-US" altLang="ko-KR" sz="2200" dirty="0" smtClean="0">
                <a:solidFill>
                  <a:srgbClr val="0000CC"/>
                </a:solidFill>
              </a:rPr>
              <a:t> of neurons that fire at a given spatial location</a:t>
            </a:r>
            <a:r>
              <a:rPr lang="en-US" altLang="ko-KR" sz="2200" dirty="0" smtClean="0"/>
              <a:t>.</a:t>
            </a:r>
            <a:endParaRPr lang="ko-KR" altLang="en-US" sz="2200" dirty="0"/>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What Does the Network See?</a:t>
            </a:r>
            <a:endParaRPr lang="ko-KR" altLang="en-US" dirty="0"/>
          </a:p>
        </p:txBody>
      </p:sp>
      <p:pic>
        <p:nvPicPr>
          <p:cNvPr id="5" name="그림 4"/>
          <p:cNvPicPr>
            <a:picLocks noChangeAspect="1"/>
          </p:cNvPicPr>
          <p:nvPr/>
        </p:nvPicPr>
        <p:blipFill>
          <a:blip r:embed="rId2"/>
          <a:stretch>
            <a:fillRect/>
          </a:stretch>
        </p:blipFill>
        <p:spPr>
          <a:xfrm>
            <a:off x="395287" y="1133475"/>
            <a:ext cx="2581275" cy="2590800"/>
          </a:xfrm>
          <a:prstGeom prst="rect">
            <a:avLst/>
          </a:prstGeom>
        </p:spPr>
      </p:pic>
      <p:pic>
        <p:nvPicPr>
          <p:cNvPr id="6" name="그림 5"/>
          <p:cNvPicPr>
            <a:picLocks noChangeAspect="1"/>
          </p:cNvPicPr>
          <p:nvPr/>
        </p:nvPicPr>
        <p:blipFill>
          <a:blip r:embed="rId3"/>
          <a:stretch>
            <a:fillRect/>
          </a:stretch>
        </p:blipFill>
        <p:spPr>
          <a:xfrm>
            <a:off x="395287" y="3724275"/>
            <a:ext cx="9191625" cy="2324100"/>
          </a:xfrm>
          <a:prstGeom prst="rect">
            <a:avLst/>
          </a:prstGeom>
        </p:spPr>
      </p:pic>
    </p:spTree>
    <p:extLst>
      <p:ext uri="{BB962C8B-B14F-4D97-AF65-F5344CB8AC3E}">
        <p14:creationId xmlns:p14="http://schemas.microsoft.com/office/powerpoint/2010/main" val="8510674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66725" y="884255"/>
            <a:ext cx="11349038" cy="703385"/>
          </a:xfrm>
        </p:spPr>
        <p:txBody>
          <a:bodyPr>
            <a:normAutofit/>
          </a:bodyPr>
          <a:lstStyle/>
          <a:p>
            <a:r>
              <a:rPr lang="en-US" altLang="ko-KR" sz="1800" dirty="0" smtClean="0"/>
              <a:t>Applying this technique to all the activation vectors allows us to not only see what the network detects at each position, but </a:t>
            </a:r>
            <a:r>
              <a:rPr lang="en-US" altLang="ko-KR" sz="1800" dirty="0" smtClean="0">
                <a:solidFill>
                  <a:srgbClr val="0000CC"/>
                </a:solidFill>
              </a:rPr>
              <a:t>also what the network understands of the input image as a whole.</a:t>
            </a:r>
            <a:endParaRPr lang="ko-KR" altLang="en-US" sz="1800" dirty="0">
              <a:solidFill>
                <a:srgbClr val="0000CC"/>
              </a:solidFill>
            </a:endParaRPr>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What Does the Network See?</a:t>
            </a:r>
            <a:endParaRPr lang="ko-KR" altLang="en-US" dirty="0"/>
          </a:p>
        </p:txBody>
      </p:sp>
      <p:grpSp>
        <p:nvGrpSpPr>
          <p:cNvPr id="8" name="그룹 7"/>
          <p:cNvGrpSpPr/>
          <p:nvPr/>
        </p:nvGrpSpPr>
        <p:grpSpPr>
          <a:xfrm>
            <a:off x="639105" y="1587640"/>
            <a:ext cx="10829618" cy="3677697"/>
            <a:chOff x="639105" y="1768510"/>
            <a:chExt cx="10829618" cy="3677697"/>
          </a:xfrm>
        </p:grpSpPr>
        <p:pic>
          <p:nvPicPr>
            <p:cNvPr id="5" name="그림 4"/>
            <p:cNvPicPr>
              <a:picLocks noChangeAspect="1"/>
            </p:cNvPicPr>
            <p:nvPr/>
          </p:nvPicPr>
          <p:blipFill>
            <a:blip r:embed="rId3"/>
            <a:stretch>
              <a:fillRect/>
            </a:stretch>
          </p:blipFill>
          <p:spPr>
            <a:xfrm>
              <a:off x="639105" y="1768510"/>
              <a:ext cx="3425179" cy="3677697"/>
            </a:xfrm>
            <a:prstGeom prst="rect">
              <a:avLst/>
            </a:prstGeom>
          </p:spPr>
        </p:pic>
        <p:pic>
          <p:nvPicPr>
            <p:cNvPr id="6" name="그림 5"/>
            <p:cNvPicPr>
              <a:picLocks noChangeAspect="1"/>
            </p:cNvPicPr>
            <p:nvPr/>
          </p:nvPicPr>
          <p:blipFill>
            <a:blip r:embed="rId4"/>
            <a:stretch>
              <a:fillRect/>
            </a:stretch>
          </p:blipFill>
          <p:spPr>
            <a:xfrm>
              <a:off x="4313480" y="1768510"/>
              <a:ext cx="3467918" cy="3677697"/>
            </a:xfrm>
            <a:prstGeom prst="rect">
              <a:avLst/>
            </a:prstGeom>
          </p:spPr>
        </p:pic>
        <p:pic>
          <p:nvPicPr>
            <p:cNvPr id="7" name="그림 6"/>
            <p:cNvPicPr>
              <a:picLocks noChangeAspect="1"/>
            </p:cNvPicPr>
            <p:nvPr/>
          </p:nvPicPr>
          <p:blipFill>
            <a:blip r:embed="rId5"/>
            <a:stretch>
              <a:fillRect/>
            </a:stretch>
          </p:blipFill>
          <p:spPr>
            <a:xfrm>
              <a:off x="8030594" y="1768510"/>
              <a:ext cx="3438129" cy="3677697"/>
            </a:xfrm>
            <a:prstGeom prst="rect">
              <a:avLst/>
            </a:prstGeom>
          </p:spPr>
        </p:pic>
      </p:grpSp>
      <p:sp>
        <p:nvSpPr>
          <p:cNvPr id="9" name="내용 개체 틀 2"/>
          <p:cNvSpPr txBox="1">
            <a:spLocks/>
          </p:cNvSpPr>
          <p:nvPr/>
        </p:nvSpPr>
        <p:spPr>
          <a:xfrm>
            <a:off x="466725" y="5757706"/>
            <a:ext cx="11349038" cy="82396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800" dirty="0" smtClean="0"/>
              <a:t>Result of some layer of </a:t>
            </a:r>
            <a:r>
              <a:rPr lang="en-US" altLang="ko-KR" sz="1800" dirty="0" err="1" smtClean="0"/>
              <a:t>GoogleNet</a:t>
            </a:r>
            <a:r>
              <a:rPr lang="en-US" altLang="ko-KR" sz="1800" dirty="0" smtClean="0"/>
              <a:t>. </a:t>
            </a:r>
          </a:p>
          <a:p>
            <a:pPr lvl="1"/>
            <a:r>
              <a:rPr lang="en-US" altLang="ko-KR" sz="1400" dirty="0" smtClean="0"/>
              <a:t>we can observe how the network’s understanding evolves: from detecting edges in earlier layers, to more sophisticated shapes and object parts in the latter. </a:t>
            </a:r>
            <a:endParaRPr lang="ko-KR" altLang="en-US" sz="1400" dirty="0"/>
          </a:p>
        </p:txBody>
      </p:sp>
    </p:spTree>
    <p:extLst>
      <p:ext uri="{BB962C8B-B14F-4D97-AF65-F5344CB8AC3E}">
        <p14:creationId xmlns:p14="http://schemas.microsoft.com/office/powerpoint/2010/main" val="2815304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20579" y="587560"/>
            <a:ext cx="11515411" cy="703385"/>
          </a:xfrm>
        </p:spPr>
        <p:txBody>
          <a:bodyPr>
            <a:normAutofit fontScale="85000" lnSpcReduction="10000"/>
          </a:bodyPr>
          <a:lstStyle/>
          <a:p>
            <a:r>
              <a:rPr lang="en-US" altLang="ko-KR" dirty="0" smtClean="0"/>
              <a:t>By scaling the area of each cell by the magnitude of the activation vector, we can indicate how strongly the network detected features at that position: </a:t>
            </a:r>
            <a:endParaRPr lang="ko-KR" altLang="en-US" dirty="0"/>
          </a:p>
        </p:txBody>
      </p:sp>
      <p:pic>
        <p:nvPicPr>
          <p:cNvPr id="4" name="그림 3"/>
          <p:cNvPicPr>
            <a:picLocks noChangeAspect="1"/>
          </p:cNvPicPr>
          <p:nvPr/>
        </p:nvPicPr>
        <p:blipFill>
          <a:blip r:embed="rId2"/>
          <a:stretch>
            <a:fillRect/>
          </a:stretch>
        </p:blipFill>
        <p:spPr>
          <a:xfrm>
            <a:off x="2551128" y="1696712"/>
            <a:ext cx="3079657" cy="3242356"/>
          </a:xfrm>
          <a:prstGeom prst="rect">
            <a:avLst/>
          </a:prstGeom>
        </p:spPr>
      </p:pic>
      <p:pic>
        <p:nvPicPr>
          <p:cNvPr id="5" name="그림 4"/>
          <p:cNvPicPr>
            <a:picLocks noChangeAspect="1"/>
          </p:cNvPicPr>
          <p:nvPr/>
        </p:nvPicPr>
        <p:blipFill>
          <a:blip r:embed="rId3"/>
          <a:stretch>
            <a:fillRect/>
          </a:stretch>
        </p:blipFill>
        <p:spPr>
          <a:xfrm>
            <a:off x="5788047" y="1640143"/>
            <a:ext cx="3114957" cy="3355494"/>
          </a:xfrm>
          <a:prstGeom prst="rect">
            <a:avLst/>
          </a:prstGeom>
        </p:spPr>
      </p:pic>
      <p:pic>
        <p:nvPicPr>
          <p:cNvPr id="6" name="그림 5"/>
          <p:cNvPicPr>
            <a:picLocks noChangeAspect="1"/>
          </p:cNvPicPr>
          <p:nvPr/>
        </p:nvPicPr>
        <p:blipFill>
          <a:blip r:embed="rId4"/>
          <a:stretch>
            <a:fillRect/>
          </a:stretch>
        </p:blipFill>
        <p:spPr>
          <a:xfrm>
            <a:off x="8903004" y="1645131"/>
            <a:ext cx="2981990" cy="3355494"/>
          </a:xfrm>
          <a:prstGeom prst="rect">
            <a:avLst/>
          </a:prstGeom>
        </p:spPr>
      </p:pic>
      <p:pic>
        <p:nvPicPr>
          <p:cNvPr id="7" name="그림 6"/>
          <p:cNvPicPr>
            <a:picLocks noChangeAspect="1"/>
          </p:cNvPicPr>
          <p:nvPr/>
        </p:nvPicPr>
        <p:blipFill>
          <a:blip r:embed="rId5"/>
          <a:stretch>
            <a:fillRect/>
          </a:stretch>
        </p:blipFill>
        <p:spPr>
          <a:xfrm>
            <a:off x="120579" y="2052638"/>
            <a:ext cx="2295525" cy="2266950"/>
          </a:xfrm>
          <a:prstGeom prst="rect">
            <a:avLst/>
          </a:prstGeom>
        </p:spPr>
      </p:pic>
      <p:sp>
        <p:nvSpPr>
          <p:cNvPr id="8" name="TextBox 7"/>
          <p:cNvSpPr txBox="1"/>
          <p:nvPr/>
        </p:nvSpPr>
        <p:spPr>
          <a:xfrm>
            <a:off x="311499" y="4569736"/>
            <a:ext cx="1828800" cy="369332"/>
          </a:xfrm>
          <a:prstGeom prst="rect">
            <a:avLst/>
          </a:prstGeom>
          <a:noFill/>
        </p:spPr>
        <p:txBody>
          <a:bodyPr wrap="square" rtlCol="0">
            <a:spAutoFit/>
          </a:bodyPr>
          <a:lstStyle/>
          <a:p>
            <a:pPr algn="ctr"/>
            <a:r>
              <a:rPr lang="en-US" altLang="ko-KR" dirty="0" smtClean="0"/>
              <a:t>Original image</a:t>
            </a:r>
            <a:endParaRPr lang="ko-KR" altLang="en-US" dirty="0"/>
          </a:p>
        </p:txBody>
      </p:sp>
    </p:spTree>
    <p:extLst>
      <p:ext uri="{BB962C8B-B14F-4D97-AF65-F5344CB8AC3E}">
        <p14:creationId xmlns:p14="http://schemas.microsoft.com/office/powerpoint/2010/main" val="677824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But…</a:t>
            </a:r>
            <a:endParaRPr lang="ko-KR" altLang="en-US" dirty="0"/>
          </a:p>
        </p:txBody>
      </p:sp>
      <p:sp>
        <p:nvSpPr>
          <p:cNvPr id="6" name="제목 1"/>
          <p:cNvSpPr txBox="1">
            <a:spLocks/>
          </p:cNvSpPr>
          <p:nvPr/>
        </p:nvSpPr>
        <p:spPr>
          <a:xfrm>
            <a:off x="1" y="884255"/>
            <a:ext cx="12192000" cy="111442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dirty="0" smtClean="0"/>
              <a:t>We want to know “how much did each detector contribute to the final output?”</a:t>
            </a:r>
            <a:endParaRPr lang="ko-KR" altLang="en-US" sz="3200" dirty="0"/>
          </a:p>
        </p:txBody>
      </p:sp>
      <p:sp>
        <p:nvSpPr>
          <p:cNvPr id="7" name="제목 1"/>
          <p:cNvSpPr txBox="1">
            <a:spLocks/>
          </p:cNvSpPr>
          <p:nvPr/>
        </p:nvSpPr>
        <p:spPr>
          <a:xfrm>
            <a:off x="314326" y="1998680"/>
            <a:ext cx="12192000" cy="111442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altLang="ko-KR" sz="2000" dirty="0" smtClean="0"/>
              <a:t>we cannot tell which specific detectors </a:t>
            </a:r>
            <a:r>
              <a:rPr lang="en-US" altLang="ko-KR" sz="2000" i="1" dirty="0" smtClean="0"/>
              <a:t>at each position</a:t>
            </a:r>
            <a:r>
              <a:rPr lang="en-US" altLang="ko-KR" sz="2000" dirty="0" smtClean="0"/>
              <a:t> most contributed to the final output classification. </a:t>
            </a:r>
            <a:endParaRPr lang="ko-KR" altLang="en-US" sz="2000" dirty="0"/>
          </a:p>
        </p:txBody>
      </p:sp>
      <p:sp>
        <p:nvSpPr>
          <p:cNvPr id="10" name="제목 1"/>
          <p:cNvSpPr txBox="1">
            <a:spLocks/>
          </p:cNvSpPr>
          <p:nvPr/>
        </p:nvSpPr>
        <p:spPr>
          <a:xfrm>
            <a:off x="3479166" y="2882935"/>
            <a:ext cx="8286750" cy="3443287"/>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altLang="ko-KR" sz="1800" dirty="0" smtClean="0"/>
              <a:t>Focusing on layer-to-layer attribution, it can still be valuable to focus on a single hidden layer. But there are drawbacks</a:t>
            </a:r>
            <a:br>
              <a:rPr lang="en-US" altLang="ko-KR" sz="1800" dirty="0" smtClean="0"/>
            </a:br>
            <a:endParaRPr lang="en-US" altLang="ko-KR" sz="1800" dirty="0" smtClean="0"/>
          </a:p>
          <a:p>
            <a:pPr marL="457200" indent="-457200">
              <a:buFont typeface="Arial" panose="020B0604020202020204" pitchFamily="34" charset="0"/>
              <a:buChar char="•"/>
            </a:pPr>
            <a:r>
              <a:rPr lang="en-US" altLang="ko-KR" sz="1800" dirty="0" smtClean="0"/>
              <a:t>It is very easy to end up with an overwhelming amount of information: </a:t>
            </a:r>
            <a:r>
              <a:rPr lang="en-US" altLang="ko-KR" sz="1800" dirty="0" smtClean="0">
                <a:solidFill>
                  <a:srgbClr val="FF0000"/>
                </a:solidFill>
              </a:rPr>
              <a:t>it would take hours of human auditing to understand the long-tail of channels </a:t>
            </a:r>
            <a:r>
              <a:rPr lang="en-US" altLang="ko-KR" sz="1800" dirty="0" smtClean="0"/>
              <a:t>that slightly impact the output.</a:t>
            </a:r>
            <a:br>
              <a:rPr lang="en-US" altLang="ko-KR" sz="1800" dirty="0" smtClean="0"/>
            </a:br>
            <a:endParaRPr lang="en-US" altLang="ko-KR" sz="1800" dirty="0" smtClean="0"/>
          </a:p>
          <a:p>
            <a:pPr marL="457200" indent="-457200">
              <a:buFont typeface="Arial" panose="020B0604020202020204" pitchFamily="34" charset="0"/>
              <a:buChar char="•"/>
            </a:pPr>
            <a:r>
              <a:rPr lang="en-US" altLang="ko-KR" sz="1800" dirty="0" smtClean="0"/>
              <a:t>The aggregations we have explored are extremely </a:t>
            </a:r>
            <a:r>
              <a:rPr lang="en-US" altLang="ko-KR" sz="1800" dirty="0" err="1" smtClean="0"/>
              <a:t>lossy</a:t>
            </a:r>
            <a:r>
              <a:rPr lang="en-US" altLang="ko-KR" sz="1800" dirty="0" smtClean="0"/>
              <a:t> and can miss important parts of the story.</a:t>
            </a:r>
            <a:br>
              <a:rPr lang="en-US" altLang="ko-KR" sz="1800" dirty="0" smtClean="0"/>
            </a:br>
            <a:endParaRPr lang="en-US" altLang="ko-KR" sz="1800" dirty="0" smtClean="0"/>
          </a:p>
          <a:p>
            <a:pPr marL="457200" indent="-457200">
              <a:buFont typeface="Arial" panose="020B0604020202020204" pitchFamily="34" charset="0"/>
              <a:buChar char="•"/>
            </a:pPr>
            <a:r>
              <a:rPr lang="en-US" altLang="ko-KR" sz="1800" dirty="0" smtClean="0"/>
              <a:t>And, while we could avoid </a:t>
            </a:r>
            <a:r>
              <a:rPr lang="en-US" altLang="ko-KR" sz="1800" dirty="0" err="1" smtClean="0"/>
              <a:t>lossy</a:t>
            </a:r>
            <a:r>
              <a:rPr lang="en-US" altLang="ko-KR" sz="1800" dirty="0" smtClean="0"/>
              <a:t> aggregation by working with individual neurons, and not aggregating at all, this explodes the first problem </a:t>
            </a:r>
            <a:r>
              <a:rPr lang="en-US" altLang="ko-KR" sz="1800" dirty="0" err="1" smtClean="0"/>
              <a:t>combinatorially</a:t>
            </a:r>
            <a:r>
              <a:rPr lang="en-US" altLang="ko-KR" sz="1800" dirty="0" smtClean="0"/>
              <a:t>. </a:t>
            </a:r>
            <a:endParaRPr lang="ko-KR" altLang="en-US" dirty="0"/>
          </a:p>
        </p:txBody>
      </p:sp>
      <p:pic>
        <p:nvPicPr>
          <p:cNvPr id="11" name="그림 10"/>
          <p:cNvPicPr>
            <a:picLocks noChangeAspect="1"/>
          </p:cNvPicPr>
          <p:nvPr/>
        </p:nvPicPr>
        <p:blipFill rotWithShape="1">
          <a:blip r:embed="rId2"/>
          <a:srcRect l="70879"/>
          <a:stretch/>
        </p:blipFill>
        <p:spPr>
          <a:xfrm>
            <a:off x="842962" y="3008330"/>
            <a:ext cx="2321879" cy="2849545"/>
          </a:xfrm>
          <a:prstGeom prst="rect">
            <a:avLst/>
          </a:prstGeom>
        </p:spPr>
      </p:pic>
    </p:spTree>
    <p:extLst>
      <p:ext uri="{BB962C8B-B14F-4D97-AF65-F5344CB8AC3E}">
        <p14:creationId xmlns:p14="http://schemas.microsoft.com/office/powerpoint/2010/main" val="26844032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38137" y="996950"/>
            <a:ext cx="11406188" cy="2589213"/>
          </a:xfrm>
        </p:spPr>
        <p:txBody>
          <a:bodyPr/>
          <a:lstStyle/>
          <a:p>
            <a:r>
              <a:rPr lang="en-US" altLang="ko-KR" dirty="0" smtClean="0"/>
              <a:t>We need better way: Matrix factorization</a:t>
            </a:r>
          </a:p>
          <a:p>
            <a:pPr lvl="1"/>
            <a:r>
              <a:rPr lang="en-US" altLang="ko-KR" dirty="0" smtClean="0"/>
              <a:t>By flattening our cube into a matrix of spatial locations and channels, we can apply these techniques to get more meaningful groups of neurons. </a:t>
            </a:r>
            <a:endParaRPr lang="en-US" altLang="ko-KR" dirty="0"/>
          </a:p>
          <a:p>
            <a:pPr lvl="1"/>
            <a:r>
              <a:rPr lang="en-US" altLang="ko-KR" dirty="0" smtClean="0"/>
              <a:t>They will be combinations of spatial locations and channels.</a:t>
            </a:r>
          </a:p>
          <a:p>
            <a:pPr lvl="1"/>
            <a:r>
              <a:rPr lang="en-US" altLang="ko-KR" dirty="0" smtClean="0"/>
              <a:t>Moreover, these groups are constructed to explain the behavior of a network on a particular image.</a:t>
            </a:r>
            <a:endParaRPr lang="ko-KR" altLang="en-US" dirty="0"/>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Making Things Human-Scale</a:t>
            </a:r>
            <a:endParaRPr lang="ko-KR" altLang="en-US" dirty="0"/>
          </a:p>
        </p:txBody>
      </p:sp>
      <p:pic>
        <p:nvPicPr>
          <p:cNvPr id="5" name="그림 4"/>
          <p:cNvPicPr>
            <a:picLocks noChangeAspect="1"/>
          </p:cNvPicPr>
          <p:nvPr/>
        </p:nvPicPr>
        <p:blipFill>
          <a:blip r:embed="rId2"/>
          <a:stretch>
            <a:fillRect/>
          </a:stretch>
        </p:blipFill>
        <p:spPr>
          <a:xfrm>
            <a:off x="1481138" y="3571876"/>
            <a:ext cx="8915400" cy="2314575"/>
          </a:xfrm>
          <a:prstGeom prst="rect">
            <a:avLst/>
          </a:prstGeom>
        </p:spPr>
      </p:pic>
      <p:sp>
        <p:nvSpPr>
          <p:cNvPr id="6" name="직사각형 5"/>
          <p:cNvSpPr/>
          <p:nvPr/>
        </p:nvSpPr>
        <p:spPr>
          <a:xfrm>
            <a:off x="8286750" y="3571875"/>
            <a:ext cx="2109788" cy="2314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64992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338137" y="996950"/>
            <a:ext cx="11534776" cy="4760913"/>
          </a:xfrm>
        </p:spPr>
        <p:txBody>
          <a:bodyPr/>
          <a:lstStyle/>
          <a:p>
            <a:r>
              <a:rPr lang="en-US" altLang="ko-KR" dirty="0" smtClean="0"/>
              <a:t>Any grouping is inherently a tradeoff between reducing things to human scale and, because any aggregation is </a:t>
            </a:r>
            <a:r>
              <a:rPr lang="en-US" altLang="ko-KR" dirty="0" err="1" smtClean="0"/>
              <a:t>lossy</a:t>
            </a:r>
            <a:r>
              <a:rPr lang="en-US" altLang="ko-KR" dirty="0" smtClean="0"/>
              <a:t>, preserving information.</a:t>
            </a:r>
          </a:p>
          <a:p>
            <a:pPr lvl="1"/>
            <a:r>
              <a:rPr lang="en-US" altLang="ko-KR" dirty="0" smtClean="0"/>
              <a:t>Matrix factorization lets us pick what our groupings are optimized for, giving us a </a:t>
            </a:r>
            <a:r>
              <a:rPr lang="en-US" altLang="ko-KR" dirty="0" smtClean="0">
                <a:solidFill>
                  <a:srgbClr val="0000CC"/>
                </a:solidFill>
              </a:rPr>
              <a:t>better tradeoff </a:t>
            </a:r>
            <a:r>
              <a:rPr lang="en-US" altLang="ko-KR" dirty="0" smtClean="0"/>
              <a:t>than the natural groupings we saw earlier.</a:t>
            </a:r>
            <a:br>
              <a:rPr lang="en-US" altLang="ko-KR" dirty="0" smtClean="0"/>
            </a:br>
            <a:endParaRPr lang="en-US" altLang="ko-KR" dirty="0" smtClean="0"/>
          </a:p>
          <a:p>
            <a:pPr lvl="1"/>
            <a:r>
              <a:rPr lang="en-US" altLang="ko-KR" dirty="0" smtClean="0">
                <a:solidFill>
                  <a:srgbClr val="0000CC"/>
                </a:solidFill>
              </a:rPr>
              <a:t>We can prioritize what we want to know</a:t>
            </a:r>
          </a:p>
          <a:p>
            <a:pPr lvl="2"/>
            <a:r>
              <a:rPr lang="en-US" altLang="ko-KR" dirty="0" smtClean="0"/>
              <a:t>If we want to prioritize what the network detected, we would want the factorization to fully describe the activations.</a:t>
            </a:r>
          </a:p>
          <a:p>
            <a:pPr lvl="2"/>
            <a:r>
              <a:rPr lang="en-US" altLang="ko-KR" dirty="0" smtClean="0"/>
              <a:t>If we instead wanted to prioritize what would change the network’s behavior, we would want the factorization to fully describe the gradient.</a:t>
            </a:r>
          </a:p>
          <a:p>
            <a:pPr lvl="2"/>
            <a:r>
              <a:rPr lang="en-US" altLang="ko-KR" dirty="0" smtClean="0"/>
              <a:t>Finally, if we want to prioritize what caused the present behavior, we would want the factorization to fully describe the attributions.</a:t>
            </a:r>
            <a:endParaRPr lang="ko-KR" altLang="en-US" dirty="0"/>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Matrix factorization</a:t>
            </a:r>
            <a:endParaRPr lang="ko-KR" altLang="en-US" dirty="0"/>
          </a:p>
        </p:txBody>
      </p:sp>
    </p:spTree>
    <p:extLst>
      <p:ext uri="{BB962C8B-B14F-4D97-AF65-F5344CB8AC3E}">
        <p14:creationId xmlns:p14="http://schemas.microsoft.com/office/powerpoint/2010/main" val="2960261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0" y="884255"/>
            <a:ext cx="12192000" cy="746125"/>
          </a:xfrm>
        </p:spPr>
        <p:txBody>
          <a:bodyPr>
            <a:normAutofit/>
          </a:bodyPr>
          <a:lstStyle/>
          <a:p>
            <a:pPr marL="0" indent="0">
              <a:buNone/>
            </a:pPr>
            <a:r>
              <a:rPr lang="en-US" altLang="ko-KR" sz="2000" dirty="0" smtClean="0"/>
              <a:t>It can </a:t>
            </a:r>
            <a:r>
              <a:rPr lang="en-US" altLang="ko-KR" sz="2000" dirty="0" smtClean="0">
                <a:solidFill>
                  <a:srgbClr val="0000CC"/>
                </a:solidFill>
              </a:rPr>
              <a:t>be useful to look across multiple layers to understand</a:t>
            </a:r>
            <a:r>
              <a:rPr lang="en-US" altLang="ko-KR" sz="2000" dirty="0" smtClean="0"/>
              <a:t> how a neural network assembles together lower-level detectors into higher-level concepts. </a:t>
            </a:r>
            <a:endParaRPr lang="ko-KR" altLang="en-US" sz="2000" dirty="0"/>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So…?</a:t>
            </a:r>
            <a:endParaRPr lang="ko-KR" altLang="en-US" dirty="0"/>
          </a:p>
        </p:txBody>
      </p:sp>
      <p:pic>
        <p:nvPicPr>
          <p:cNvPr id="5" name="그림 4"/>
          <p:cNvPicPr>
            <a:picLocks noChangeAspect="1"/>
          </p:cNvPicPr>
          <p:nvPr/>
        </p:nvPicPr>
        <p:blipFill>
          <a:blip r:embed="rId3"/>
          <a:stretch>
            <a:fillRect/>
          </a:stretch>
        </p:blipFill>
        <p:spPr>
          <a:xfrm>
            <a:off x="1692599" y="1630380"/>
            <a:ext cx="8657203" cy="4359712"/>
          </a:xfrm>
          <a:prstGeom prst="rect">
            <a:avLst/>
          </a:prstGeom>
        </p:spPr>
      </p:pic>
      <p:sp>
        <p:nvSpPr>
          <p:cNvPr id="7" name="TextBox 6"/>
          <p:cNvSpPr txBox="1"/>
          <p:nvPr/>
        </p:nvSpPr>
        <p:spPr>
          <a:xfrm>
            <a:off x="1692599" y="5990092"/>
            <a:ext cx="8747638" cy="369332"/>
          </a:xfrm>
          <a:prstGeom prst="rect">
            <a:avLst/>
          </a:prstGeom>
          <a:noFill/>
        </p:spPr>
        <p:txBody>
          <a:bodyPr wrap="square" rtlCol="0">
            <a:spAutoFit/>
          </a:bodyPr>
          <a:lstStyle/>
          <a:p>
            <a:pPr algn="ctr"/>
            <a:r>
              <a:rPr lang="en-US" altLang="ko-KR" dirty="0" smtClean="0"/>
              <a:t>We can understand which parts of layers are used for classification</a:t>
            </a:r>
            <a:endParaRPr lang="ko-KR" altLang="en-US" dirty="0"/>
          </a:p>
        </p:txBody>
      </p:sp>
    </p:spTree>
    <p:extLst>
      <p:ext uri="{BB962C8B-B14F-4D97-AF65-F5344CB8AC3E}">
        <p14:creationId xmlns:p14="http://schemas.microsoft.com/office/powerpoint/2010/main" val="1377207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66700" y="884256"/>
            <a:ext cx="11406188" cy="5516544"/>
          </a:xfrm>
        </p:spPr>
        <p:txBody>
          <a:bodyPr>
            <a:normAutofit lnSpcReduction="10000"/>
          </a:bodyPr>
          <a:lstStyle/>
          <a:p>
            <a:r>
              <a:rPr lang="en-US" altLang="ko-KR" sz="2000" dirty="0" smtClean="0"/>
              <a:t>Semantic dictionaries allow us to attribute to-and-from specific hidden layers.</a:t>
            </a:r>
            <a:r>
              <a:rPr lang="en-US" altLang="ko-KR" sz="2000" dirty="0" smtClean="0"/>
              <a:t/>
            </a:r>
            <a:br>
              <a:rPr lang="en-US" altLang="ko-KR" sz="2000" dirty="0" smtClean="0"/>
            </a:br>
            <a:endParaRPr lang="en-US" altLang="ko-KR" sz="2000" dirty="0" smtClean="0"/>
          </a:p>
          <a:p>
            <a:r>
              <a:rPr lang="en-US" altLang="ko-KR" sz="2000" dirty="0" smtClean="0"/>
              <a:t>We construct more optimal groupings of neurons.</a:t>
            </a:r>
          </a:p>
          <a:p>
            <a:pPr lvl="1"/>
            <a:r>
              <a:rPr lang="en-US" altLang="ko-KR" sz="1800" dirty="0" smtClean="0"/>
              <a:t> These improved groupings are both more meaningful and more human-scale, making it less tedious for users to understand the behavior of the network.</a:t>
            </a:r>
            <a:br>
              <a:rPr lang="en-US" altLang="ko-KR" sz="1800" dirty="0" smtClean="0"/>
            </a:br>
            <a:endParaRPr lang="en-US" altLang="ko-KR" sz="1800" dirty="0" smtClean="0"/>
          </a:p>
          <a:p>
            <a:r>
              <a:rPr lang="en-US" altLang="ko-KR" sz="2000" dirty="0" smtClean="0"/>
              <a:t>This is not the complete set of building blocks; as new ones are discovered, they expand the space.</a:t>
            </a:r>
          </a:p>
          <a:p>
            <a:pPr lvl="1"/>
            <a:r>
              <a:rPr lang="en-US" altLang="ko-KR" sz="1800" dirty="0" smtClean="0"/>
              <a:t>For example, </a:t>
            </a:r>
            <a:r>
              <a:rPr lang="en-US" altLang="ko-KR" sz="1800" dirty="0" err="1" smtClean="0"/>
              <a:t>Koh</a:t>
            </a:r>
            <a:r>
              <a:rPr lang="en-US" altLang="ko-KR" sz="1800" dirty="0" smtClean="0"/>
              <a:t> &amp; Liang. Suggest ways of understanding the influence of dataset examples on model behavior</a:t>
            </a:r>
          </a:p>
          <a:p>
            <a:pPr lvl="1"/>
            <a:endParaRPr lang="en-US" altLang="ko-KR" sz="1800" dirty="0"/>
          </a:p>
          <a:p>
            <a:r>
              <a:rPr lang="en-US" altLang="ko-KR" sz="2000" dirty="0" smtClean="0"/>
              <a:t>We can now imagine interfaces that not only allow us to inspect the influence of dataset examples on the final output classification (as </a:t>
            </a:r>
            <a:r>
              <a:rPr lang="en-US" altLang="ko-KR" sz="2000" dirty="0" err="1" smtClean="0"/>
              <a:t>Koh</a:t>
            </a:r>
            <a:r>
              <a:rPr lang="en-US" altLang="ko-KR" sz="2000" dirty="0" smtClean="0"/>
              <a:t> &amp; Liang proposed), </a:t>
            </a:r>
            <a:r>
              <a:rPr lang="en-US" altLang="ko-KR" sz="2000" dirty="0" smtClean="0">
                <a:solidFill>
                  <a:srgbClr val="0000CC"/>
                </a:solidFill>
              </a:rPr>
              <a:t>but also how examples influence the features of hidden layers, and how they influence the relationship between these features and the output</a:t>
            </a:r>
            <a:r>
              <a:rPr lang="en-US" altLang="ko-KR" sz="2000" dirty="0" smtClean="0"/>
              <a:t>.</a:t>
            </a:r>
          </a:p>
          <a:p>
            <a:pPr lvl="1"/>
            <a:r>
              <a:rPr lang="en-US" altLang="ko-KR" sz="1800" dirty="0" smtClean="0"/>
              <a:t>For example, if we consider our “Labrador retriever” image, we can not only see which dataset examples most influenced the model to arrive at this classification, but also </a:t>
            </a:r>
            <a:r>
              <a:rPr lang="en-US" altLang="ko-KR" sz="1800" dirty="0" smtClean="0">
                <a:solidFill>
                  <a:srgbClr val="0000CC"/>
                </a:solidFill>
              </a:rPr>
              <a:t>which dataset examples most caused the “floppy ear” detectors to fire, and which dataset examples most caused these detectors to increase the “Labrador retriever” classification. </a:t>
            </a:r>
            <a:endParaRPr lang="en-US" altLang="ko-KR" sz="1800" dirty="0">
              <a:solidFill>
                <a:srgbClr val="0000CC"/>
              </a:solidFill>
            </a:endParaRPr>
          </a:p>
          <a:p>
            <a:endParaRPr lang="ko-KR" altLang="en-US" sz="2400" dirty="0"/>
          </a:p>
        </p:txBody>
      </p:sp>
      <p:sp>
        <p:nvSpPr>
          <p:cNvPr id="4" name="제목 1"/>
          <p:cNvSpPr txBox="1">
            <a:spLocks/>
          </p:cNvSpPr>
          <p:nvPr/>
        </p:nvSpPr>
        <p:spPr>
          <a:xfrm>
            <a:off x="0" y="0"/>
            <a:ext cx="10515600" cy="884255"/>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t>Result</a:t>
            </a:r>
            <a:endParaRPr lang="ko-KR" altLang="en-US" dirty="0"/>
          </a:p>
        </p:txBody>
      </p:sp>
    </p:spTree>
    <p:extLst>
      <p:ext uri="{BB962C8B-B14F-4D97-AF65-F5344CB8AC3E}">
        <p14:creationId xmlns:p14="http://schemas.microsoft.com/office/powerpoint/2010/main" val="4062172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What is interpretability?</a:t>
            </a:r>
            <a:endParaRPr lang="ko-KR" altLang="en-US" dirty="0"/>
          </a:p>
        </p:txBody>
      </p:sp>
      <p:pic>
        <p:nvPicPr>
          <p:cNvPr id="4" name="그림 3"/>
          <p:cNvPicPr>
            <a:picLocks noChangeAspect="1"/>
          </p:cNvPicPr>
          <p:nvPr/>
        </p:nvPicPr>
        <p:blipFill>
          <a:blip r:embed="rId2"/>
          <a:stretch>
            <a:fillRect/>
          </a:stretch>
        </p:blipFill>
        <p:spPr>
          <a:xfrm>
            <a:off x="838200" y="1843993"/>
            <a:ext cx="10626050" cy="2161949"/>
          </a:xfrm>
          <a:prstGeom prst="rect">
            <a:avLst/>
          </a:prstGeom>
        </p:spPr>
      </p:pic>
      <p:sp>
        <p:nvSpPr>
          <p:cNvPr id="5" name="TextBox 4"/>
          <p:cNvSpPr txBox="1"/>
          <p:nvPr/>
        </p:nvSpPr>
        <p:spPr>
          <a:xfrm>
            <a:off x="838200" y="4327655"/>
            <a:ext cx="10515600" cy="923330"/>
          </a:xfrm>
          <a:prstGeom prst="rect">
            <a:avLst/>
          </a:prstGeom>
          <a:noFill/>
        </p:spPr>
        <p:txBody>
          <a:bodyPr wrap="square" rtlCol="0">
            <a:spAutoFit/>
          </a:bodyPr>
          <a:lstStyle/>
          <a:p>
            <a:r>
              <a:rPr lang="en-US" altLang="ko-KR" dirty="0" smtClean="0"/>
              <a:t>Writer said</a:t>
            </a:r>
          </a:p>
          <a:p>
            <a:r>
              <a:rPr lang="en-US" altLang="ko-KR" dirty="0" smtClean="0"/>
              <a:t>“Interpretability is NOT about understanding all bits and bytes of the model.</a:t>
            </a:r>
            <a:r>
              <a:rPr lang="ko-KR" altLang="en-US" dirty="0" smtClean="0"/>
              <a:t> </a:t>
            </a:r>
            <a:r>
              <a:rPr lang="en-US" altLang="ko-KR" dirty="0" smtClean="0"/>
              <a:t>It is about knowing enough for your goals tasks”</a:t>
            </a:r>
          </a:p>
        </p:txBody>
      </p:sp>
    </p:spTree>
    <p:extLst>
      <p:ext uri="{BB962C8B-B14F-4D97-AF65-F5344CB8AC3E}">
        <p14:creationId xmlns:p14="http://schemas.microsoft.com/office/powerpoint/2010/main" val="3385498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Then… what the writer want to know?</a:t>
            </a:r>
            <a:endParaRPr lang="ko-KR" altLang="en-US" dirty="0"/>
          </a:p>
        </p:txBody>
      </p:sp>
      <p:sp>
        <p:nvSpPr>
          <p:cNvPr id="3" name="내용 개체 틀 2"/>
          <p:cNvSpPr>
            <a:spLocks noGrp="1"/>
          </p:cNvSpPr>
          <p:nvPr>
            <p:ph idx="1"/>
          </p:nvPr>
        </p:nvSpPr>
        <p:spPr/>
        <p:txBody>
          <a:bodyPr/>
          <a:lstStyle/>
          <a:p>
            <a:pPr marL="0" indent="0">
              <a:buNone/>
            </a:pPr>
            <a:r>
              <a:rPr lang="en-US" altLang="ko-KR" dirty="0" smtClean="0"/>
              <a:t>Writer said, we need to ensure that</a:t>
            </a:r>
          </a:p>
          <a:p>
            <a:pPr marL="514350" indent="-514350">
              <a:buAutoNum type="arabicPeriod"/>
            </a:pPr>
            <a:r>
              <a:rPr lang="en-US" altLang="ko-KR" dirty="0" smtClean="0"/>
              <a:t>Our values are aligned</a:t>
            </a:r>
          </a:p>
          <a:p>
            <a:pPr marL="514350" indent="-514350">
              <a:buAutoNum type="arabicPeriod"/>
            </a:pPr>
            <a:r>
              <a:rPr lang="en-US" altLang="ko-KR" dirty="0" smtClean="0"/>
              <a:t>Our knowledge is reflected</a:t>
            </a:r>
            <a:endParaRPr lang="en-US" altLang="ko-KR" dirty="0"/>
          </a:p>
        </p:txBody>
      </p:sp>
      <p:sp>
        <p:nvSpPr>
          <p:cNvPr id="4" name="타원 3"/>
          <p:cNvSpPr/>
          <p:nvPr/>
        </p:nvSpPr>
        <p:spPr>
          <a:xfrm>
            <a:off x="1362986" y="3896139"/>
            <a:ext cx="1884459" cy="1828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Human</a:t>
            </a:r>
            <a:endParaRPr lang="ko-KR" altLang="en-US" dirty="0"/>
          </a:p>
        </p:txBody>
      </p:sp>
      <p:sp>
        <p:nvSpPr>
          <p:cNvPr id="5" name="타원 4"/>
          <p:cNvSpPr/>
          <p:nvPr/>
        </p:nvSpPr>
        <p:spPr>
          <a:xfrm>
            <a:off x="8391939" y="3896139"/>
            <a:ext cx="1884459" cy="1828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ML model</a:t>
            </a:r>
            <a:endParaRPr lang="ko-KR" altLang="en-US" dirty="0"/>
          </a:p>
        </p:txBody>
      </p:sp>
      <p:cxnSp>
        <p:nvCxnSpPr>
          <p:cNvPr id="7" name="직선 화살표 연결선 6"/>
          <p:cNvCxnSpPr/>
          <p:nvPr/>
        </p:nvCxnSpPr>
        <p:spPr>
          <a:xfrm>
            <a:off x="3896139" y="4333460"/>
            <a:ext cx="41028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a:off x="3896139" y="5080883"/>
            <a:ext cx="4102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3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But…</a:t>
            </a:r>
            <a:endParaRPr lang="ko-KR" altLang="en-US" dirty="0"/>
          </a:p>
        </p:txBody>
      </p:sp>
      <p:sp>
        <p:nvSpPr>
          <p:cNvPr id="3" name="내용 개체 틀 2"/>
          <p:cNvSpPr>
            <a:spLocks noGrp="1"/>
          </p:cNvSpPr>
          <p:nvPr>
            <p:ph idx="1"/>
          </p:nvPr>
        </p:nvSpPr>
        <p:spPr>
          <a:xfrm>
            <a:off x="838200" y="1690688"/>
            <a:ext cx="10515600" cy="989137"/>
          </a:xfrm>
        </p:spPr>
        <p:txBody>
          <a:bodyPr>
            <a:normAutofit/>
          </a:bodyPr>
          <a:lstStyle/>
          <a:p>
            <a:pPr marL="0" indent="0">
              <a:buNone/>
            </a:pPr>
            <a:r>
              <a:rPr lang="en-US" altLang="ko-KR" sz="2400" dirty="0" smtClean="0"/>
              <a:t>The interpretation of deep learning models is a challenge </a:t>
            </a:r>
            <a:r>
              <a:rPr lang="en-US" altLang="ko-KR" sz="2400" dirty="0" smtClean="0">
                <a:solidFill>
                  <a:srgbClr val="FF0000"/>
                </a:solidFill>
              </a:rPr>
              <a:t>due to their size, complexity, and often opaque internal size.</a:t>
            </a:r>
            <a:endParaRPr lang="ko-KR" altLang="en-US" sz="2400" dirty="0">
              <a:solidFill>
                <a:srgbClr val="FF0000"/>
              </a:solidFill>
            </a:endParaRP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8" y="3016251"/>
            <a:ext cx="12025023" cy="2732365"/>
          </a:xfrm>
          <a:prstGeom prst="rect">
            <a:avLst/>
          </a:prstGeom>
        </p:spPr>
      </p:pic>
      <p:sp>
        <p:nvSpPr>
          <p:cNvPr id="5" name="TextBox 4"/>
          <p:cNvSpPr txBox="1"/>
          <p:nvPr/>
        </p:nvSpPr>
        <p:spPr>
          <a:xfrm>
            <a:off x="4509714" y="5666289"/>
            <a:ext cx="3172570" cy="307777"/>
          </a:xfrm>
          <a:prstGeom prst="rect">
            <a:avLst/>
          </a:prstGeom>
          <a:noFill/>
        </p:spPr>
        <p:txBody>
          <a:bodyPr wrap="square" rtlCol="0">
            <a:spAutoFit/>
          </a:bodyPr>
          <a:lstStyle/>
          <a:p>
            <a:pPr algn="ctr"/>
            <a:r>
              <a:rPr lang="en-US" altLang="ko-KR" sz="1400" dirty="0" smtClean="0"/>
              <a:t>Network structure of </a:t>
            </a:r>
            <a:r>
              <a:rPr lang="en-US" altLang="ko-KR" sz="1400" dirty="0" err="1" smtClean="0"/>
              <a:t>GoogLeNet</a:t>
            </a:r>
            <a:endParaRPr lang="ko-KR" altLang="en-US" sz="1400" dirty="0"/>
          </a:p>
        </p:txBody>
      </p:sp>
    </p:spTree>
    <p:extLst>
      <p:ext uri="{BB962C8B-B14F-4D97-AF65-F5344CB8AC3E}">
        <p14:creationId xmlns:p14="http://schemas.microsoft.com/office/powerpoint/2010/main" val="3403866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To address this challenges…</a:t>
            </a:r>
            <a:endParaRPr lang="ko-KR" altLang="en-US" dirty="0"/>
          </a:p>
        </p:txBody>
      </p:sp>
      <p:sp>
        <p:nvSpPr>
          <p:cNvPr id="3" name="내용 개체 틀 2"/>
          <p:cNvSpPr>
            <a:spLocks noGrp="1"/>
          </p:cNvSpPr>
          <p:nvPr>
            <p:ph idx="1"/>
          </p:nvPr>
        </p:nvSpPr>
        <p:spPr>
          <a:xfrm>
            <a:off x="838200" y="1825624"/>
            <a:ext cx="10515600" cy="4304831"/>
          </a:xfrm>
        </p:spPr>
        <p:txBody>
          <a:bodyPr/>
          <a:lstStyle/>
          <a:p>
            <a:r>
              <a:rPr lang="en-US" altLang="ko-KR" dirty="0" smtClean="0"/>
              <a:t>Writers introduce Concept Activation Vectors(CAVs)</a:t>
            </a:r>
          </a:p>
          <a:p>
            <a:pPr lvl="1"/>
            <a:r>
              <a:rPr lang="en-US" altLang="ko-KR" dirty="0" smtClean="0"/>
              <a:t>These provide an interpretation of a neural net’s internal state </a:t>
            </a:r>
            <a:r>
              <a:rPr lang="en-US" altLang="ko-KR" dirty="0" smtClean="0">
                <a:solidFill>
                  <a:srgbClr val="0000CC"/>
                </a:solidFill>
              </a:rPr>
              <a:t>in terms of human-friendly concepts</a:t>
            </a:r>
          </a:p>
          <a:p>
            <a:pPr lvl="1"/>
            <a:endParaRPr lang="en-US" altLang="ko-KR" dirty="0" smtClean="0">
              <a:solidFill>
                <a:srgbClr val="0000CC"/>
              </a:solidFill>
            </a:endParaRPr>
          </a:p>
          <a:p>
            <a:r>
              <a:rPr lang="en-US" altLang="ko-KR" dirty="0" smtClean="0"/>
              <a:t>And show how to use CAVs as part of a technique</a:t>
            </a:r>
          </a:p>
          <a:p>
            <a:pPr lvl="1"/>
            <a:r>
              <a:rPr lang="en-US" altLang="ko-KR" dirty="0" smtClean="0"/>
              <a:t>Testing with CAVs(TCAV) that use directional derivatives to </a:t>
            </a:r>
            <a:r>
              <a:rPr lang="en-US" altLang="ko-KR" dirty="0" smtClean="0">
                <a:solidFill>
                  <a:srgbClr val="0000CC"/>
                </a:solidFill>
              </a:rPr>
              <a:t>quantify the degree to which a user-defined concept is important to a classification result</a:t>
            </a:r>
          </a:p>
          <a:p>
            <a:pPr lvl="1"/>
            <a:r>
              <a:rPr lang="en-US" altLang="ko-KR" dirty="0" smtClean="0"/>
              <a:t>For example, How sensitive a prediction of zebra is to the presence of stripes</a:t>
            </a:r>
            <a:endParaRPr lang="en-US" altLang="ko-KR" dirty="0"/>
          </a:p>
          <a:p>
            <a:pPr lvl="1"/>
            <a:endParaRPr lang="en-US" altLang="ko-KR" dirty="0" smtClean="0"/>
          </a:p>
          <a:p>
            <a:pPr lvl="1"/>
            <a:endParaRPr lang="en-US" altLang="ko-KR" dirty="0">
              <a:solidFill>
                <a:srgbClr val="0000CC"/>
              </a:solidFill>
            </a:endParaRPr>
          </a:p>
          <a:p>
            <a:pPr lvl="1"/>
            <a:endParaRPr lang="en-US" altLang="ko-KR" dirty="0" smtClean="0">
              <a:solidFill>
                <a:srgbClr val="0000CC"/>
              </a:solidFill>
            </a:endParaRPr>
          </a:p>
          <a:p>
            <a:pPr lvl="1"/>
            <a:endParaRPr lang="en-US" altLang="ko-KR" dirty="0"/>
          </a:p>
          <a:p>
            <a:pPr lvl="1"/>
            <a:endParaRPr lang="en-US" altLang="ko-KR" dirty="0">
              <a:solidFill>
                <a:srgbClr val="0000CC"/>
              </a:solidFill>
            </a:endParaRPr>
          </a:p>
        </p:txBody>
      </p:sp>
    </p:spTree>
    <p:extLst>
      <p:ext uri="{BB962C8B-B14F-4D97-AF65-F5344CB8AC3E}">
        <p14:creationId xmlns:p14="http://schemas.microsoft.com/office/powerpoint/2010/main" val="3297480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0515600" cy="760650"/>
          </a:xfrm>
        </p:spPr>
        <p:txBody>
          <a:bodyPr>
            <a:normAutofit/>
          </a:bodyPr>
          <a:lstStyle/>
          <a:p>
            <a:r>
              <a:rPr lang="en-US" altLang="ko-KR" sz="2800" dirty="0" smtClean="0"/>
              <a:t>Example</a:t>
            </a:r>
            <a:endParaRPr lang="ko-KR" altLang="en-US" sz="2800"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38" y="1771300"/>
            <a:ext cx="8364453" cy="2815756"/>
          </a:xfrm>
          <a:prstGeom prst="rect">
            <a:avLst/>
          </a:prstGeom>
        </p:spPr>
      </p:pic>
      <p:sp>
        <p:nvSpPr>
          <p:cNvPr id="11" name="TextBox 10"/>
          <p:cNvSpPr txBox="1"/>
          <p:nvPr/>
        </p:nvSpPr>
        <p:spPr>
          <a:xfrm>
            <a:off x="9000877" y="2670160"/>
            <a:ext cx="3061252" cy="276999"/>
          </a:xfrm>
          <a:prstGeom prst="rect">
            <a:avLst/>
          </a:prstGeom>
          <a:noFill/>
        </p:spPr>
        <p:txBody>
          <a:bodyPr wrap="square" rtlCol="0">
            <a:spAutoFit/>
          </a:bodyPr>
          <a:lstStyle/>
          <a:p>
            <a:r>
              <a:rPr lang="en-US" altLang="ko-KR" sz="1200" dirty="0" smtClean="0"/>
              <a:t>: Layer </a:t>
            </a:r>
            <a:r>
              <a:rPr lang="en-US" altLang="ko-KR" sz="1200" dirty="0" smtClean="0">
                <a:latin typeface="Arial" panose="020B0604020202020204" pitchFamily="34" charset="0"/>
                <a:cs typeface="Arial" panose="020B0604020202020204" pitchFamily="34" charset="0"/>
              </a:rPr>
              <a:t>l</a:t>
            </a:r>
            <a:r>
              <a:rPr lang="en-US" altLang="ko-KR" sz="1200" dirty="0" smtClean="0"/>
              <a:t> with n input neural, m output</a:t>
            </a:r>
            <a:endParaRPr lang="ko-KR" altLang="en-US" sz="1200" dirty="0"/>
          </a:p>
        </p:txBody>
      </p:sp>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487" y="3057934"/>
            <a:ext cx="1374639" cy="234142"/>
          </a:xfrm>
          <a:prstGeom prst="rect">
            <a:avLst/>
          </a:prstGeom>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7351" y="2431822"/>
            <a:ext cx="1438249" cy="238338"/>
          </a:xfrm>
          <a:prstGeom prst="rect">
            <a:avLst/>
          </a:prstGeom>
        </p:spPr>
      </p:pic>
      <p:sp>
        <p:nvSpPr>
          <p:cNvPr id="14" name="TextBox 13"/>
          <p:cNvSpPr txBox="1"/>
          <p:nvPr/>
        </p:nvSpPr>
        <p:spPr>
          <a:xfrm>
            <a:off x="9000876" y="3293035"/>
            <a:ext cx="3191123" cy="461665"/>
          </a:xfrm>
          <a:prstGeom prst="rect">
            <a:avLst/>
          </a:prstGeom>
          <a:noFill/>
        </p:spPr>
        <p:txBody>
          <a:bodyPr wrap="square" rtlCol="0">
            <a:spAutoFit/>
          </a:bodyPr>
          <a:lstStyle/>
          <a:p>
            <a:r>
              <a:rPr lang="en-US" altLang="ko-KR" sz="1200" dirty="0" smtClean="0"/>
              <a:t>: Layer </a:t>
            </a:r>
            <a:r>
              <a:rPr lang="en-US" altLang="ko-KR" sz="1200" dirty="0" smtClean="0">
                <a:latin typeface="Arial" panose="020B0604020202020204" pitchFamily="34" charset="0"/>
                <a:cs typeface="Arial" panose="020B0604020202020204" pitchFamily="34" charset="0"/>
              </a:rPr>
              <a:t>l</a:t>
            </a:r>
            <a:r>
              <a:rPr lang="en-US" altLang="ko-KR" sz="1200" dirty="0" smtClean="0"/>
              <a:t> with m input neural and kth class</a:t>
            </a:r>
            <a:br>
              <a:rPr lang="en-US" altLang="ko-KR" sz="1200" dirty="0" smtClean="0"/>
            </a:br>
            <a:r>
              <a:rPr lang="en-US" altLang="ko-KR" sz="1200" dirty="0" smtClean="0"/>
              <a:t>(e.g. Fully connected layer)</a:t>
            </a:r>
            <a:endParaRPr lang="ko-KR" altLang="en-US" sz="1200" dirty="0"/>
          </a:p>
        </p:txBody>
      </p:sp>
      <p:sp>
        <p:nvSpPr>
          <p:cNvPr id="15" name="TextBox 14"/>
          <p:cNvSpPr txBox="1"/>
          <p:nvPr/>
        </p:nvSpPr>
        <p:spPr>
          <a:xfrm>
            <a:off x="9000877" y="3695382"/>
            <a:ext cx="3191123" cy="276999"/>
          </a:xfrm>
          <a:prstGeom prst="rect">
            <a:avLst/>
          </a:prstGeom>
          <a:noFill/>
        </p:spPr>
        <p:txBody>
          <a:bodyPr wrap="square" rtlCol="0">
            <a:spAutoFit/>
          </a:bodyPr>
          <a:lstStyle/>
          <a:p>
            <a:r>
              <a:rPr lang="en-US" altLang="ko-KR" sz="1200" dirty="0" smtClean="0"/>
              <a:t>C : Concept</a:t>
            </a:r>
            <a:endParaRPr lang="ko-KR" altLang="en-US" sz="1200" dirty="0"/>
          </a:p>
        </p:txBody>
      </p:sp>
      <p:sp>
        <p:nvSpPr>
          <p:cNvPr id="16" name="직사각형 15"/>
          <p:cNvSpPr/>
          <p:nvPr/>
        </p:nvSpPr>
        <p:spPr>
          <a:xfrm>
            <a:off x="469338" y="1723175"/>
            <a:ext cx="2387150" cy="1286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234671" y="1367273"/>
            <a:ext cx="2905039" cy="307777"/>
          </a:xfrm>
          <a:prstGeom prst="rect">
            <a:avLst/>
          </a:prstGeom>
          <a:noFill/>
        </p:spPr>
        <p:txBody>
          <a:bodyPr wrap="square" rtlCol="0">
            <a:spAutoFit/>
          </a:bodyPr>
          <a:lstStyle/>
          <a:p>
            <a:pPr algn="ctr"/>
            <a:r>
              <a:rPr lang="en-US" altLang="ko-KR" sz="1400" dirty="0" smtClean="0"/>
              <a:t>Concept with random examples</a:t>
            </a:r>
            <a:endParaRPr lang="ko-KR" altLang="en-US" sz="1400" dirty="0"/>
          </a:p>
        </p:txBody>
      </p:sp>
      <p:sp>
        <p:nvSpPr>
          <p:cNvPr id="18" name="직사각형 17"/>
          <p:cNvSpPr/>
          <p:nvPr/>
        </p:nvSpPr>
        <p:spPr>
          <a:xfrm>
            <a:off x="469338" y="3057934"/>
            <a:ext cx="2387150" cy="1036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315591" y="4094570"/>
            <a:ext cx="2743200" cy="307777"/>
          </a:xfrm>
          <a:prstGeom prst="rect">
            <a:avLst/>
          </a:prstGeom>
          <a:noFill/>
        </p:spPr>
        <p:txBody>
          <a:bodyPr wrap="square" rtlCol="0">
            <a:spAutoFit/>
          </a:bodyPr>
          <a:lstStyle/>
          <a:p>
            <a:pPr algn="ctr"/>
            <a:r>
              <a:rPr lang="en-US" altLang="ko-KR" sz="1400" dirty="0" smtClean="0"/>
              <a:t>Training images</a:t>
            </a:r>
            <a:endParaRPr lang="ko-KR" altLang="en-US" sz="1400" dirty="0"/>
          </a:p>
        </p:txBody>
      </p:sp>
      <p:sp>
        <p:nvSpPr>
          <p:cNvPr id="20" name="직사각형 19"/>
          <p:cNvSpPr/>
          <p:nvPr/>
        </p:nvSpPr>
        <p:spPr>
          <a:xfrm>
            <a:off x="3834275" y="3332247"/>
            <a:ext cx="2712181" cy="13029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886200" y="4661104"/>
            <a:ext cx="2743200" cy="307777"/>
          </a:xfrm>
          <a:prstGeom prst="rect">
            <a:avLst/>
          </a:prstGeom>
          <a:noFill/>
        </p:spPr>
        <p:txBody>
          <a:bodyPr wrap="square" rtlCol="0">
            <a:spAutoFit/>
          </a:bodyPr>
          <a:lstStyle/>
          <a:p>
            <a:pPr algn="ctr"/>
            <a:r>
              <a:rPr lang="en-US" altLang="ko-KR" sz="1400" dirty="0" smtClean="0"/>
              <a:t>Result in any layer</a:t>
            </a:r>
            <a:endParaRPr lang="ko-KR" altLang="en-US" sz="1400" dirty="0"/>
          </a:p>
        </p:txBody>
      </p:sp>
      <p:pic>
        <p:nvPicPr>
          <p:cNvPr id="22" name="그림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7351" y="4007957"/>
            <a:ext cx="244674" cy="267612"/>
          </a:xfrm>
          <a:prstGeom prst="rect">
            <a:avLst/>
          </a:prstGeom>
        </p:spPr>
      </p:pic>
      <p:sp>
        <p:nvSpPr>
          <p:cNvPr id="23" name="TextBox 22"/>
          <p:cNvSpPr txBox="1"/>
          <p:nvPr/>
        </p:nvSpPr>
        <p:spPr>
          <a:xfrm>
            <a:off x="9322025" y="4003263"/>
            <a:ext cx="3191123" cy="276999"/>
          </a:xfrm>
          <a:prstGeom prst="rect">
            <a:avLst/>
          </a:prstGeom>
          <a:noFill/>
        </p:spPr>
        <p:txBody>
          <a:bodyPr wrap="square" rtlCol="0">
            <a:spAutoFit/>
          </a:bodyPr>
          <a:lstStyle/>
          <a:p>
            <a:r>
              <a:rPr lang="en-US" altLang="ko-KR" sz="1200" dirty="0" smtClean="0"/>
              <a:t> : CAV of lth layer of concept C</a:t>
            </a:r>
            <a:endParaRPr lang="ko-KR" altLang="en-US" sz="1200" dirty="0"/>
          </a:p>
        </p:txBody>
      </p:sp>
      <p:pic>
        <p:nvPicPr>
          <p:cNvPr id="25" name="그림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7351" y="4425861"/>
            <a:ext cx="419100" cy="209550"/>
          </a:xfrm>
          <a:prstGeom prst="rect">
            <a:avLst/>
          </a:prstGeom>
        </p:spPr>
      </p:pic>
      <p:sp>
        <p:nvSpPr>
          <p:cNvPr id="26" name="TextBox 25"/>
          <p:cNvSpPr txBox="1"/>
          <p:nvPr/>
        </p:nvSpPr>
        <p:spPr>
          <a:xfrm>
            <a:off x="9496451" y="4359921"/>
            <a:ext cx="3191123" cy="276999"/>
          </a:xfrm>
          <a:prstGeom prst="rect">
            <a:avLst/>
          </a:prstGeom>
          <a:noFill/>
        </p:spPr>
        <p:txBody>
          <a:bodyPr wrap="square" rtlCol="0">
            <a:spAutoFit/>
          </a:bodyPr>
          <a:lstStyle/>
          <a:p>
            <a:r>
              <a:rPr lang="en-US" altLang="ko-KR" sz="1200" dirty="0" smtClean="0"/>
              <a:t>: Test with CAV</a:t>
            </a:r>
            <a:endParaRPr lang="ko-KR" altLang="en-US" sz="1200" dirty="0"/>
          </a:p>
        </p:txBody>
      </p:sp>
      <p:sp>
        <p:nvSpPr>
          <p:cNvPr id="27" name="TextBox 26"/>
          <p:cNvSpPr txBox="1"/>
          <p:nvPr/>
        </p:nvSpPr>
        <p:spPr>
          <a:xfrm>
            <a:off x="704007" y="5073706"/>
            <a:ext cx="9378669" cy="646331"/>
          </a:xfrm>
          <a:prstGeom prst="rect">
            <a:avLst/>
          </a:prstGeom>
          <a:noFill/>
        </p:spPr>
        <p:txBody>
          <a:bodyPr wrap="square" rtlCol="0">
            <a:spAutoFit/>
          </a:bodyPr>
          <a:lstStyle/>
          <a:p>
            <a:pPr marL="285750" indent="-285750">
              <a:buFontTx/>
              <a:buChar char="-"/>
            </a:pPr>
            <a:r>
              <a:rPr lang="en-US" altLang="ko-KR" dirty="0" smtClean="0"/>
              <a:t>CAV is the vector orthogonal to the classification boundary.</a:t>
            </a:r>
          </a:p>
          <a:p>
            <a:pPr marL="285750" indent="-285750">
              <a:buFontTx/>
              <a:buChar char="-"/>
            </a:pPr>
            <a:r>
              <a:rPr lang="en-US" altLang="ko-KR" dirty="0" smtClean="0"/>
              <a:t>CAVs are learned by training a linear classifier of (a) </a:t>
            </a:r>
            <a:endParaRPr lang="ko-KR" altLang="en-US" dirty="0"/>
          </a:p>
        </p:txBody>
      </p:sp>
    </p:spTree>
    <p:extLst>
      <p:ext uri="{BB962C8B-B14F-4D97-AF65-F5344CB8AC3E}">
        <p14:creationId xmlns:p14="http://schemas.microsoft.com/office/powerpoint/2010/main" val="2309378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10515600" cy="1325563"/>
          </a:xfrm>
        </p:spPr>
        <p:txBody>
          <a:bodyPr/>
          <a:lstStyle/>
          <a:p>
            <a:r>
              <a:rPr lang="en-US" altLang="ko-KR" dirty="0" smtClean="0"/>
              <a:t>So…?</a:t>
            </a:r>
            <a:endParaRPr lang="ko-KR" altLang="en-US" dirty="0"/>
          </a:p>
        </p:txBody>
      </p:sp>
      <mc:AlternateContent xmlns:mc="http://schemas.openxmlformats.org/markup-compatibility/2006">
        <mc:Choice xmlns:a14="http://schemas.microsoft.com/office/drawing/2010/main" Requires="a14">
          <p:sp>
            <p:nvSpPr>
              <p:cNvPr id="3" name="내용 개체 틀 2"/>
              <p:cNvSpPr>
                <a:spLocks noGrp="1"/>
              </p:cNvSpPr>
              <p:nvPr>
                <p:ph idx="1"/>
              </p:nvPr>
            </p:nvSpPr>
            <p:spPr>
              <a:xfrm>
                <a:off x="554980" y="1172453"/>
                <a:ext cx="10515600" cy="3634855"/>
              </a:xfrm>
            </p:spPr>
            <p:txBody>
              <a:bodyPr/>
              <a:lstStyle/>
              <a:p>
                <a:r>
                  <a:rPr lang="en-US" altLang="ko-KR" dirty="0" smtClean="0"/>
                  <a:t>The goal of TCAV is to interpret high dimensional </a:t>
                </a:r>
                <a14:m>
                  <m:oMath xmlns:m="http://schemas.openxmlformats.org/officeDocument/2006/math">
                    <m:sSub>
                      <m:sSubPr>
                        <m:ctrlPr>
                          <a:rPr lang="en-US" altLang="ko-KR" b="0" i="0" smtClean="0">
                            <a:latin typeface="Cambria Math" panose="02040503050406030204" pitchFamily="18" charset="0"/>
                          </a:rPr>
                        </m:ctrlPr>
                      </m:sSubPr>
                      <m:e>
                        <m:r>
                          <m:rPr>
                            <m:sty m:val="p"/>
                          </m:rPr>
                          <a:rPr lang="en-US" altLang="ko-KR" b="0" i="0" smtClean="0">
                            <a:latin typeface="Cambria Math" panose="02040503050406030204" pitchFamily="18" charset="0"/>
                          </a:rPr>
                          <m:t>E</m:t>
                        </m:r>
                      </m:e>
                      <m:sub>
                        <m:r>
                          <m:rPr>
                            <m:sty m:val="p"/>
                          </m:rPr>
                          <a:rPr lang="en-US" altLang="ko-KR" b="0" i="0" smtClean="0">
                            <a:latin typeface="Cambria Math" panose="02040503050406030204" pitchFamily="18" charset="0"/>
                          </a:rPr>
                          <m:t>m</m:t>
                        </m:r>
                      </m:sub>
                    </m:sSub>
                  </m:oMath>
                </a14:m>
                <a:r>
                  <a:rPr lang="ko-KR" altLang="en-US" dirty="0" smtClean="0"/>
                  <a:t> </a:t>
                </a:r>
                <a:r>
                  <a:rPr lang="en-US" altLang="ko-KR" dirty="0" smtClean="0"/>
                  <a:t>such as that of neural network models</a:t>
                </a:r>
              </a:p>
              <a:p>
                <a:pPr lvl="1"/>
                <a:r>
                  <a:rPr lang="en-US" altLang="ko-KR" dirty="0" smtClean="0"/>
                  <a:t>Saliency methods are one of the most methods for explanation</a:t>
                </a:r>
              </a:p>
              <a:p>
                <a:pPr lvl="1"/>
                <a:r>
                  <a:rPr lang="en-US" altLang="ko-KR" dirty="0" smtClean="0"/>
                  <a:t>These methods produce a map showing how important each pixel for classification</a:t>
                </a:r>
              </a:p>
              <a:p>
                <a:pPr lvl="1"/>
                <a:endParaRPr lang="en-US" altLang="ko-KR" dirty="0"/>
              </a:p>
              <a:p>
                <a:r>
                  <a:rPr lang="en-US" altLang="ko-KR" dirty="0" smtClean="0"/>
                  <a:t>But in Saliency map, we don’t recognize each part is how important for classification</a:t>
                </a:r>
              </a:p>
              <a:p>
                <a:pPr marL="457200" lvl="1" indent="0">
                  <a:buNone/>
                </a:pPr>
                <a:endParaRPr lang="ko-KR" altLang="en-US" dirty="0"/>
              </a:p>
            </p:txBody>
          </p:sp>
        </mc:Choice>
        <mc:Fallback>
          <p:sp>
            <p:nvSpPr>
              <p:cNvPr id="3" name="내용 개체 틀 2"/>
              <p:cNvSpPr>
                <a:spLocks noGrp="1" noRot="1" noChangeAspect="1" noMove="1" noResize="1" noEditPoints="1" noAdjustHandles="1" noChangeArrowheads="1" noChangeShapeType="1" noTextEdit="1"/>
              </p:cNvSpPr>
              <p:nvPr>
                <p:ph idx="1"/>
              </p:nvPr>
            </p:nvSpPr>
            <p:spPr>
              <a:xfrm>
                <a:off x="554980" y="1172453"/>
                <a:ext cx="10515600" cy="3634855"/>
              </a:xfrm>
              <a:blipFill>
                <a:blip r:embed="rId2"/>
                <a:stretch>
                  <a:fillRect l="-1043" t="-2848" r="-986"/>
                </a:stretch>
              </a:blipFill>
            </p:spPr>
            <p:txBody>
              <a:bodyPr/>
              <a:lstStyle/>
              <a:p>
                <a:r>
                  <a:rPr lang="ko-KR" altLang="en-US">
                    <a:noFill/>
                  </a:rPr>
                  <a:t> </a:t>
                </a:r>
              </a:p>
            </p:txBody>
          </p:sp>
        </mc:Fallback>
      </mc:AlternateContent>
      <p:pic>
        <p:nvPicPr>
          <p:cNvPr id="4" name="그림 3"/>
          <p:cNvPicPr>
            <a:picLocks noChangeAspect="1"/>
          </p:cNvPicPr>
          <p:nvPr/>
        </p:nvPicPr>
        <p:blipFill>
          <a:blip r:embed="rId3"/>
          <a:stretch>
            <a:fillRect/>
          </a:stretch>
        </p:blipFill>
        <p:spPr>
          <a:xfrm>
            <a:off x="1976143" y="4521580"/>
            <a:ext cx="7543800" cy="1562100"/>
          </a:xfrm>
          <a:prstGeom prst="rect">
            <a:avLst/>
          </a:prstGeom>
        </p:spPr>
      </p:pic>
      <p:sp>
        <p:nvSpPr>
          <p:cNvPr id="5" name="TextBox 4"/>
          <p:cNvSpPr txBox="1"/>
          <p:nvPr/>
        </p:nvSpPr>
        <p:spPr>
          <a:xfrm>
            <a:off x="4113452" y="6083680"/>
            <a:ext cx="3269182" cy="276999"/>
          </a:xfrm>
          <a:prstGeom prst="rect">
            <a:avLst/>
          </a:prstGeom>
          <a:noFill/>
        </p:spPr>
        <p:txBody>
          <a:bodyPr wrap="square" rtlCol="0">
            <a:spAutoFit/>
          </a:bodyPr>
          <a:lstStyle/>
          <a:p>
            <a:pPr algn="ctr"/>
            <a:r>
              <a:rPr lang="en-US" altLang="ko-KR" sz="1200" dirty="0" smtClean="0"/>
              <a:t>Example of Saliency map</a:t>
            </a:r>
            <a:endParaRPr lang="ko-KR" altLang="en-US" sz="1200" dirty="0"/>
          </a:p>
        </p:txBody>
      </p:sp>
      <mc:AlternateContent xmlns:mc="http://schemas.openxmlformats.org/markup-compatibility/2006">
        <mc:Choice xmlns:a14="http://schemas.microsoft.com/office/drawing/2010/main" Requires="a14">
          <p:sp>
            <p:nvSpPr>
              <p:cNvPr id="6" name="TextBox 5"/>
              <p:cNvSpPr txBox="1"/>
              <p:nvPr/>
            </p:nvSpPr>
            <p:spPr>
              <a:xfrm>
                <a:off x="6865756" y="372234"/>
                <a:ext cx="5437848" cy="80021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altLang="ko-KR" sz="1400" b="0" i="1" smtClean="0">
                            <a:latin typeface="Cambria Math" panose="02040503050406030204" pitchFamily="18" charset="0"/>
                          </a:rPr>
                        </m:ctrlPr>
                      </m:sSubPr>
                      <m:e>
                        <m:r>
                          <m:rPr>
                            <m:sty m:val="p"/>
                          </m:rPr>
                          <a:rPr lang="en-US" altLang="ko-KR" sz="1400" b="0" i="0" smtClean="0">
                            <a:latin typeface="Cambria Math" panose="02040503050406030204" pitchFamily="18" charset="0"/>
                          </a:rPr>
                          <m:t>E</m:t>
                        </m:r>
                      </m:e>
                      <m:sub>
                        <m:r>
                          <m:rPr>
                            <m:sty m:val="p"/>
                          </m:rPr>
                          <a:rPr lang="en-US" altLang="ko-KR" sz="1400" b="0" i="0" smtClean="0">
                            <a:latin typeface="Cambria Math" panose="02040503050406030204" pitchFamily="18" charset="0"/>
                          </a:rPr>
                          <m:t>m</m:t>
                        </m:r>
                      </m:sub>
                    </m:sSub>
                  </m:oMath>
                </a14:m>
                <a:r>
                  <a:rPr lang="en-US" altLang="ko-KR" sz="1400" dirty="0" smtClean="0"/>
                  <a:t>	: Viewing the state of ML model as vector </a:t>
                </a:r>
                <a:r>
                  <a:rPr lang="en-US" altLang="ko-KR" sz="1400" dirty="0" smtClean="0"/>
                  <a:t>space</a:t>
                </a:r>
                <a:endParaRPr lang="en-US" altLang="ko-KR" sz="1400"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altLang="ko-KR" sz="1400" b="0" i="1" smtClean="0">
                            <a:latin typeface="Cambria Math" panose="02040503050406030204" pitchFamily="18" charset="0"/>
                          </a:rPr>
                        </m:ctrlPr>
                      </m:sSubPr>
                      <m:e>
                        <m:r>
                          <m:rPr>
                            <m:sty m:val="p"/>
                          </m:rPr>
                          <a:rPr lang="en-US" altLang="ko-KR" sz="1400" b="0" i="0" smtClean="0">
                            <a:latin typeface="Cambria Math" panose="02040503050406030204" pitchFamily="18" charset="0"/>
                          </a:rPr>
                          <m:t>E</m:t>
                        </m:r>
                      </m:e>
                      <m:sub>
                        <m:r>
                          <m:rPr>
                            <m:sty m:val="p"/>
                          </m:rPr>
                          <a:rPr lang="en-US" altLang="ko-KR" sz="1400" b="0" i="0" smtClean="0">
                            <a:latin typeface="Cambria Math" panose="02040503050406030204" pitchFamily="18" charset="0"/>
                          </a:rPr>
                          <m:t>h</m:t>
                        </m:r>
                      </m:sub>
                    </m:sSub>
                  </m:oMath>
                </a14:m>
                <a:r>
                  <a:rPr lang="en-US" altLang="ko-KR" sz="1400" dirty="0" smtClean="0"/>
                  <a:t>	: Human work as vector space</a:t>
                </a:r>
              </a:p>
              <a:p>
                <a:endParaRPr lang="ko-KR" altLang="en-US" dirty="0"/>
              </a:p>
            </p:txBody>
          </p:sp>
        </mc:Choice>
        <mc:Fallback>
          <p:sp>
            <p:nvSpPr>
              <p:cNvPr id="6" name="TextBox 5"/>
              <p:cNvSpPr txBox="1">
                <a:spLocks noRot="1" noChangeAspect="1" noMove="1" noResize="1" noEditPoints="1" noAdjustHandles="1" noChangeArrowheads="1" noChangeShapeType="1" noTextEdit="1"/>
              </p:cNvSpPr>
              <p:nvPr/>
            </p:nvSpPr>
            <p:spPr>
              <a:xfrm>
                <a:off x="6865756" y="372234"/>
                <a:ext cx="5437848" cy="800219"/>
              </a:xfrm>
              <a:prstGeom prst="rect">
                <a:avLst/>
              </a:prstGeom>
              <a:blipFill>
                <a:blip r:embed="rId4"/>
                <a:stretch>
                  <a:fillRect l="-112" t="-22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51693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0515600" cy="854110"/>
          </a:xfrm>
        </p:spPr>
        <p:txBody>
          <a:bodyPr/>
          <a:lstStyle/>
          <a:p>
            <a:r>
              <a:rPr lang="en-US" altLang="ko-KR" dirty="0" smtClean="0"/>
              <a:t>Methods</a:t>
            </a:r>
            <a:endParaRPr lang="ko-KR" altLang="en-US" dirty="0"/>
          </a:p>
        </p:txBody>
      </p:sp>
      <p:sp>
        <p:nvSpPr>
          <p:cNvPr id="3" name="내용 개체 틀 2"/>
          <p:cNvSpPr>
            <a:spLocks noGrp="1"/>
          </p:cNvSpPr>
          <p:nvPr>
            <p:ph idx="1"/>
          </p:nvPr>
        </p:nvSpPr>
        <p:spPr>
          <a:xfrm>
            <a:off x="0" y="1122240"/>
            <a:ext cx="12192000" cy="857285"/>
          </a:xfrm>
        </p:spPr>
        <p:txBody>
          <a:bodyPr>
            <a:normAutofit fontScale="77500" lnSpcReduction="20000"/>
          </a:bodyPr>
          <a:lstStyle/>
          <a:p>
            <a:r>
              <a:rPr lang="en-US" altLang="ko-KR" sz="2400" dirty="0" smtClean="0"/>
              <a:t>However, TCAV( function S(x) ) can quantitatively measure the sensitivity of model prediction with respect to concepts at any model layer.</a:t>
            </a:r>
          </a:p>
          <a:p>
            <a:r>
              <a:rPr lang="en-US" altLang="ko-KR" sz="2400" dirty="0" smtClean="0"/>
              <a:t>x is a image</a:t>
            </a:r>
            <a:endParaRPr lang="ko-KR" altLang="en-US" sz="2400" dirty="0"/>
          </a:p>
        </p:txBody>
      </p:sp>
      <p:pic>
        <p:nvPicPr>
          <p:cNvPr id="4" name="그림 3"/>
          <p:cNvPicPr>
            <a:picLocks noChangeAspect="1"/>
          </p:cNvPicPr>
          <p:nvPr/>
        </p:nvPicPr>
        <p:blipFill>
          <a:blip r:embed="rId2"/>
          <a:stretch>
            <a:fillRect/>
          </a:stretch>
        </p:blipFill>
        <p:spPr>
          <a:xfrm>
            <a:off x="2834367" y="1979525"/>
            <a:ext cx="6000750" cy="1323975"/>
          </a:xfrm>
          <a:prstGeom prst="rect">
            <a:avLst/>
          </a:prstGeom>
        </p:spPr>
      </p:pic>
      <mc:AlternateContent xmlns:mc="http://schemas.openxmlformats.org/markup-compatibility/2006">
        <mc:Choice xmlns:a14="http://schemas.microsoft.com/office/drawing/2010/main" Requires="a14">
          <p:sp>
            <p:nvSpPr>
              <p:cNvPr id="5" name="내용 개체 틀 2"/>
              <p:cNvSpPr txBox="1">
                <a:spLocks/>
              </p:cNvSpPr>
              <p:nvPr/>
            </p:nvSpPr>
            <p:spPr>
              <a:xfrm>
                <a:off x="0" y="3413264"/>
                <a:ext cx="12192000" cy="997962"/>
              </a:xfrm>
              <a:prstGeom prst="rect">
                <a:avLst/>
              </a:prstGeom>
            </p:spPr>
            <p:txBody>
              <a:bodyPr vert="horz" lIns="91440" tIns="45720" rIns="91440" bIns="45720" rtlCol="0">
                <a:normAutofit fontScale="92500" lnSpcReduction="10000"/>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smtClean="0"/>
                  <a:t>TCAV score</a:t>
                </a:r>
              </a:p>
              <a:p>
                <a:pPr lvl="1"/>
                <a:r>
                  <a:rPr lang="en-US" altLang="ko-KR" sz="2000" dirty="0" smtClean="0"/>
                  <a:t>k : class label</a:t>
                </a:r>
              </a:p>
              <a:p>
                <a:pPr lvl="1"/>
                <a14:m>
                  <m:oMath xmlns:m="http://schemas.openxmlformats.org/officeDocument/2006/math">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𝑋</m:t>
                        </m:r>
                      </m:e>
                      <m:sub>
                        <m:r>
                          <a:rPr lang="en-US" altLang="ko-KR" sz="2000" b="0" i="1" smtClean="0">
                            <a:latin typeface="Cambria Math" panose="02040503050406030204" pitchFamily="18" charset="0"/>
                          </a:rPr>
                          <m:t>𝑘</m:t>
                        </m:r>
                      </m:sub>
                    </m:sSub>
                  </m:oMath>
                </a14:m>
                <a:r>
                  <a:rPr lang="ko-KR" altLang="en-US" sz="2000" dirty="0" smtClean="0"/>
                  <a:t> </a:t>
                </a:r>
                <a:r>
                  <a:rPr lang="en-US" altLang="ko-KR" sz="2000" dirty="0" smtClean="0"/>
                  <a:t>: All input with given label k</a:t>
                </a:r>
                <a:endParaRPr lang="ko-KR" altLang="en-US" sz="2000" dirty="0"/>
              </a:p>
            </p:txBody>
          </p:sp>
        </mc:Choice>
        <mc:Fallback>
          <p:sp>
            <p:nvSpPr>
              <p:cNvPr id="5" name="내용 개체 틀 2"/>
              <p:cNvSpPr txBox="1">
                <a:spLocks noRot="1" noChangeAspect="1" noMove="1" noResize="1" noEditPoints="1" noAdjustHandles="1" noChangeArrowheads="1" noChangeShapeType="1" noTextEdit="1"/>
              </p:cNvSpPr>
              <p:nvPr/>
            </p:nvSpPr>
            <p:spPr>
              <a:xfrm>
                <a:off x="0" y="3413264"/>
                <a:ext cx="12192000" cy="997962"/>
              </a:xfrm>
              <a:prstGeom prst="rect">
                <a:avLst/>
              </a:prstGeom>
              <a:blipFill>
                <a:blip r:embed="rId3"/>
                <a:stretch>
                  <a:fillRect l="-550" t="-10976" b="-5488"/>
                </a:stretch>
              </a:blipFill>
            </p:spPr>
            <p:txBody>
              <a:bodyPr/>
              <a:lstStyle/>
              <a:p>
                <a:r>
                  <a:rPr lang="ko-KR" altLang="en-US">
                    <a:noFill/>
                  </a:rPr>
                  <a:t> </a:t>
                </a:r>
              </a:p>
            </p:txBody>
          </p:sp>
        </mc:Fallback>
      </mc:AlternateContent>
      <p:pic>
        <p:nvPicPr>
          <p:cNvPr id="6" name="그림 5"/>
          <p:cNvPicPr>
            <a:picLocks noChangeAspect="1"/>
          </p:cNvPicPr>
          <p:nvPr/>
        </p:nvPicPr>
        <p:blipFill>
          <a:blip r:embed="rId4"/>
          <a:stretch>
            <a:fillRect/>
          </a:stretch>
        </p:blipFill>
        <p:spPr>
          <a:xfrm>
            <a:off x="3709987" y="4520990"/>
            <a:ext cx="4772025" cy="885825"/>
          </a:xfrm>
          <a:prstGeom prst="rect">
            <a:avLst/>
          </a:prstGeom>
        </p:spPr>
      </p:pic>
    </p:spTree>
    <p:extLst>
      <p:ext uri="{BB962C8B-B14F-4D97-AF65-F5344CB8AC3E}">
        <p14:creationId xmlns:p14="http://schemas.microsoft.com/office/powerpoint/2010/main" val="1424583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1663</TotalTime>
  <Words>1136</Words>
  <Application>Microsoft Office PowerPoint</Application>
  <PresentationFormat>와이드스크린</PresentationFormat>
  <Paragraphs>164</Paragraphs>
  <Slides>29</Slides>
  <Notes>4</Notes>
  <HiddenSlides>0</HiddenSlides>
  <MMClips>0</MMClips>
  <ScaleCrop>false</ScaleCrop>
  <HeadingPairs>
    <vt:vector size="6" baseType="variant">
      <vt:variant>
        <vt:lpstr>사용한 글꼴</vt:lpstr>
      </vt:variant>
      <vt:variant>
        <vt:i4>3</vt:i4>
      </vt:variant>
      <vt:variant>
        <vt:lpstr>테마</vt:lpstr>
      </vt:variant>
      <vt:variant>
        <vt:i4>3</vt:i4>
      </vt:variant>
      <vt:variant>
        <vt:lpstr>슬라이드 제목</vt:lpstr>
      </vt:variant>
      <vt:variant>
        <vt:i4>29</vt:i4>
      </vt:variant>
    </vt:vector>
  </HeadingPairs>
  <TitlesOfParts>
    <vt:vector size="35" baseType="lpstr">
      <vt:lpstr>맑은 고딕</vt:lpstr>
      <vt:lpstr>Arial</vt:lpstr>
      <vt:lpstr>Cambria Math</vt:lpstr>
      <vt:lpstr>디자인 사용자 지정</vt:lpstr>
      <vt:lpstr>Office 테마</vt:lpstr>
      <vt:lpstr>2_디자인 사용자 지정</vt:lpstr>
      <vt:lpstr>Supervised visual recognition: Understanding deep CNN</vt:lpstr>
      <vt:lpstr>PowerPoint 프레젠테이션</vt:lpstr>
      <vt:lpstr>What is interpretability?</vt:lpstr>
      <vt:lpstr>Then… what the writer want to know?</vt:lpstr>
      <vt:lpstr>But…</vt:lpstr>
      <vt:lpstr>To address this challenges…</vt:lpstr>
      <vt:lpstr>Example</vt:lpstr>
      <vt:lpstr>So…?</vt:lpstr>
      <vt:lpstr>Methods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How do neural networks do what they do?</vt:lpstr>
      <vt:lpstr>Making Sense of Hidden Layer</vt:lpstr>
      <vt:lpstr>Making Sense of Hidden Layer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visual recognition: Understanding deep CNN</dc:title>
  <dc:creator>Kim HyoungSung</dc:creator>
  <cp:lastModifiedBy>Kim HyoungSung</cp:lastModifiedBy>
  <cp:revision>61</cp:revision>
  <dcterms:created xsi:type="dcterms:W3CDTF">2020-04-11T10:47:33Z</dcterms:created>
  <dcterms:modified xsi:type="dcterms:W3CDTF">2020-04-12T14:30:50Z</dcterms:modified>
</cp:coreProperties>
</file>